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media/image24.jpg" ContentType="image/png"/>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35"/>
  </p:notesMasterIdLst>
  <p:sldIdLst>
    <p:sldId id="256" r:id="rId2"/>
    <p:sldId id="303" r:id="rId3"/>
    <p:sldId id="275" r:id="rId4"/>
    <p:sldId id="279" r:id="rId5"/>
    <p:sldId id="278" r:id="rId6"/>
    <p:sldId id="280" r:id="rId7"/>
    <p:sldId id="309" r:id="rId8"/>
    <p:sldId id="310" r:id="rId9"/>
    <p:sldId id="311" r:id="rId10"/>
    <p:sldId id="312" r:id="rId11"/>
    <p:sldId id="304" r:id="rId12"/>
    <p:sldId id="259" r:id="rId13"/>
    <p:sldId id="263" r:id="rId14"/>
    <p:sldId id="260" r:id="rId15"/>
    <p:sldId id="261" r:id="rId16"/>
    <p:sldId id="264" r:id="rId17"/>
    <p:sldId id="270" r:id="rId18"/>
    <p:sldId id="266" r:id="rId19"/>
    <p:sldId id="313" r:id="rId20"/>
    <p:sldId id="321" r:id="rId21"/>
    <p:sldId id="271" r:id="rId22"/>
    <p:sldId id="274" r:id="rId23"/>
    <p:sldId id="272" r:id="rId24"/>
    <p:sldId id="273" r:id="rId25"/>
    <p:sldId id="314" r:id="rId26"/>
    <p:sldId id="284" r:id="rId27"/>
    <p:sldId id="315" r:id="rId28"/>
    <p:sldId id="316" r:id="rId29"/>
    <p:sldId id="317" r:id="rId30"/>
    <p:sldId id="318" r:id="rId31"/>
    <p:sldId id="319" r:id="rId32"/>
    <p:sldId id="286" r:id="rId33"/>
    <p:sldId id="320" r:id="rId34"/>
  </p:sldIdLst>
  <p:sldSz cx="9144000" cy="6858000" type="screen4x3"/>
  <p:notesSz cx="6858000" cy="9144000"/>
  <p:defaultTextStyle>
    <a:defPPr>
      <a:defRPr lang="zh-SG"/>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192" autoAdjust="0"/>
    <p:restoredTop sz="81092" autoAdjust="0"/>
  </p:normalViewPr>
  <p:slideViewPr>
    <p:cSldViewPr snapToGrid="0">
      <p:cViewPr varScale="1">
        <p:scale>
          <a:sx n="53" d="100"/>
          <a:sy n="53" d="100"/>
        </p:scale>
        <p:origin x="1368" y="29"/>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CD29B2E-6DE6-4E76-A230-457769F67C7C}" type="doc">
      <dgm:prSet loTypeId="urn:microsoft.com/office/officeart/2005/8/layout/vProcess5" loCatId="process" qsTypeId="urn:microsoft.com/office/officeart/2005/8/quickstyle/3d3" qsCatId="3D" csTypeId="urn:microsoft.com/office/officeart/2005/8/colors/accent1_2" csCatId="accent1" phldr="1"/>
      <dgm:spPr/>
      <dgm:t>
        <a:bodyPr/>
        <a:lstStyle/>
        <a:p>
          <a:endParaRPr lang="en-SG"/>
        </a:p>
      </dgm:t>
    </dgm:pt>
    <dgm:pt modelId="{3432D691-979A-44FB-AAF3-111F45D9778E}">
      <dgm:prSet phldrT="[Text]"/>
      <dgm:spPr/>
      <dgm:t>
        <a:bodyPr/>
        <a:lstStyle/>
        <a:p>
          <a:r>
            <a:rPr lang="en-SG" dirty="0" smtClean="0"/>
            <a:t>Preparation</a:t>
          </a:r>
          <a:endParaRPr lang="en-SG" dirty="0"/>
        </a:p>
      </dgm:t>
    </dgm:pt>
    <dgm:pt modelId="{18D75B19-F056-4C5E-AF13-320E98F66C73}" type="parTrans" cxnId="{BA4665F2-0923-426C-9572-17FA596F46BC}">
      <dgm:prSet/>
      <dgm:spPr/>
      <dgm:t>
        <a:bodyPr/>
        <a:lstStyle/>
        <a:p>
          <a:endParaRPr lang="en-SG"/>
        </a:p>
      </dgm:t>
    </dgm:pt>
    <dgm:pt modelId="{F99D99E9-8600-4DAB-82C8-4866B051BBC3}" type="sibTrans" cxnId="{BA4665F2-0923-426C-9572-17FA596F46BC}">
      <dgm:prSet/>
      <dgm:spPr/>
      <dgm:t>
        <a:bodyPr/>
        <a:lstStyle/>
        <a:p>
          <a:endParaRPr lang="en-SG"/>
        </a:p>
      </dgm:t>
    </dgm:pt>
    <dgm:pt modelId="{76CFD263-1EFC-4E5D-AA17-69DD1CEE0FC9}">
      <dgm:prSet phldrT="[Text]"/>
      <dgm:spPr/>
      <dgm:t>
        <a:bodyPr/>
        <a:lstStyle/>
        <a:p>
          <a:r>
            <a:rPr lang="en-SG" dirty="0" smtClean="0"/>
            <a:t>General Skills “Do’s”</a:t>
          </a:r>
        </a:p>
      </dgm:t>
    </dgm:pt>
    <dgm:pt modelId="{7BE85D92-BFB9-4445-B041-0F02DDEB2688}" type="parTrans" cxnId="{169387A1-173A-4A72-91D9-DF6C7DD87512}">
      <dgm:prSet/>
      <dgm:spPr/>
      <dgm:t>
        <a:bodyPr/>
        <a:lstStyle/>
        <a:p>
          <a:endParaRPr lang="en-SG"/>
        </a:p>
      </dgm:t>
    </dgm:pt>
    <dgm:pt modelId="{F0E0D792-D3E3-408B-A898-A80C0857FBD4}" type="sibTrans" cxnId="{169387A1-173A-4A72-91D9-DF6C7DD87512}">
      <dgm:prSet/>
      <dgm:spPr/>
      <dgm:t>
        <a:bodyPr/>
        <a:lstStyle/>
        <a:p>
          <a:endParaRPr lang="en-SG"/>
        </a:p>
      </dgm:t>
    </dgm:pt>
    <dgm:pt modelId="{AC975181-1BE6-4AE9-83B7-FA88E50AFA8D}">
      <dgm:prSet phldrT="[Text]"/>
      <dgm:spPr/>
      <dgm:t>
        <a:bodyPr/>
        <a:lstStyle/>
        <a:p>
          <a:r>
            <a:rPr lang="en-SG" dirty="0" smtClean="0"/>
            <a:t>General skills “Don’ts”</a:t>
          </a:r>
          <a:endParaRPr lang="en-SG" dirty="0"/>
        </a:p>
      </dgm:t>
    </dgm:pt>
    <dgm:pt modelId="{280D3202-D530-4D3B-99BA-54C559D4A2B0}" type="parTrans" cxnId="{FB594EFF-3070-419A-952B-E62D39D0382B}">
      <dgm:prSet/>
      <dgm:spPr/>
      <dgm:t>
        <a:bodyPr/>
        <a:lstStyle/>
        <a:p>
          <a:endParaRPr lang="en-SG"/>
        </a:p>
      </dgm:t>
    </dgm:pt>
    <dgm:pt modelId="{7258691F-6493-4465-B616-5EF8C58A5F14}" type="sibTrans" cxnId="{FB594EFF-3070-419A-952B-E62D39D0382B}">
      <dgm:prSet/>
      <dgm:spPr/>
      <dgm:t>
        <a:bodyPr/>
        <a:lstStyle/>
        <a:p>
          <a:endParaRPr lang="en-SG"/>
        </a:p>
      </dgm:t>
    </dgm:pt>
    <dgm:pt modelId="{53637B9B-0ED6-4DE6-9305-4AAA8FA39C6D}">
      <dgm:prSet/>
      <dgm:spPr/>
      <dgm:t>
        <a:bodyPr/>
        <a:lstStyle/>
        <a:p>
          <a:r>
            <a:rPr lang="en-SG" dirty="0" smtClean="0"/>
            <a:t>Common questions</a:t>
          </a:r>
          <a:endParaRPr lang="en-SG" dirty="0"/>
        </a:p>
      </dgm:t>
    </dgm:pt>
    <dgm:pt modelId="{A16787A5-ADDA-40B1-8AF6-4068F052DFFF}" type="parTrans" cxnId="{F110745F-4A0A-4EF0-93F0-32CC4F1AD3F6}">
      <dgm:prSet/>
      <dgm:spPr/>
      <dgm:t>
        <a:bodyPr/>
        <a:lstStyle/>
        <a:p>
          <a:endParaRPr lang="en-SG"/>
        </a:p>
      </dgm:t>
    </dgm:pt>
    <dgm:pt modelId="{18085F7B-D8E5-4B8A-A8EE-A65B6945BA5E}" type="sibTrans" cxnId="{F110745F-4A0A-4EF0-93F0-32CC4F1AD3F6}">
      <dgm:prSet/>
      <dgm:spPr/>
      <dgm:t>
        <a:bodyPr/>
        <a:lstStyle/>
        <a:p>
          <a:endParaRPr lang="en-SG"/>
        </a:p>
      </dgm:t>
    </dgm:pt>
    <dgm:pt modelId="{21388D98-DCEB-4185-9E60-2D8DE233EE4E}" type="pres">
      <dgm:prSet presAssocID="{ACD29B2E-6DE6-4E76-A230-457769F67C7C}" presName="outerComposite" presStyleCnt="0">
        <dgm:presLayoutVars>
          <dgm:chMax val="5"/>
          <dgm:dir/>
          <dgm:resizeHandles val="exact"/>
        </dgm:presLayoutVars>
      </dgm:prSet>
      <dgm:spPr/>
      <dgm:t>
        <a:bodyPr/>
        <a:lstStyle/>
        <a:p>
          <a:endParaRPr lang="en-SG"/>
        </a:p>
      </dgm:t>
    </dgm:pt>
    <dgm:pt modelId="{05606A8D-52CA-4CB7-9594-BE66D9E7F464}" type="pres">
      <dgm:prSet presAssocID="{ACD29B2E-6DE6-4E76-A230-457769F67C7C}" presName="dummyMaxCanvas" presStyleCnt="0">
        <dgm:presLayoutVars/>
      </dgm:prSet>
      <dgm:spPr/>
    </dgm:pt>
    <dgm:pt modelId="{D13B744C-E8BE-4882-8700-68548E0F5E86}" type="pres">
      <dgm:prSet presAssocID="{ACD29B2E-6DE6-4E76-A230-457769F67C7C}" presName="FourNodes_1" presStyleLbl="node1" presStyleIdx="0" presStyleCnt="4">
        <dgm:presLayoutVars>
          <dgm:bulletEnabled val="1"/>
        </dgm:presLayoutVars>
      </dgm:prSet>
      <dgm:spPr/>
      <dgm:t>
        <a:bodyPr/>
        <a:lstStyle/>
        <a:p>
          <a:endParaRPr lang="en-SG"/>
        </a:p>
      </dgm:t>
    </dgm:pt>
    <dgm:pt modelId="{7F220617-2A0D-433C-BC84-C0D39598FAE8}" type="pres">
      <dgm:prSet presAssocID="{ACD29B2E-6DE6-4E76-A230-457769F67C7C}" presName="FourNodes_2" presStyleLbl="node1" presStyleIdx="1" presStyleCnt="4" custLinFactNeighborX="625" custLinFactNeighborY="-2273">
        <dgm:presLayoutVars>
          <dgm:bulletEnabled val="1"/>
        </dgm:presLayoutVars>
      </dgm:prSet>
      <dgm:spPr/>
      <dgm:t>
        <a:bodyPr/>
        <a:lstStyle/>
        <a:p>
          <a:endParaRPr lang="en-SG"/>
        </a:p>
      </dgm:t>
    </dgm:pt>
    <dgm:pt modelId="{DBC76812-1C3A-4581-AA4A-D039941D0DE8}" type="pres">
      <dgm:prSet presAssocID="{ACD29B2E-6DE6-4E76-A230-457769F67C7C}" presName="FourNodes_3" presStyleLbl="node1" presStyleIdx="2" presStyleCnt="4">
        <dgm:presLayoutVars>
          <dgm:bulletEnabled val="1"/>
        </dgm:presLayoutVars>
      </dgm:prSet>
      <dgm:spPr/>
      <dgm:t>
        <a:bodyPr/>
        <a:lstStyle/>
        <a:p>
          <a:endParaRPr lang="en-SG"/>
        </a:p>
      </dgm:t>
    </dgm:pt>
    <dgm:pt modelId="{8DCC1AA8-FB9E-42AA-8561-7560E1268BB0}" type="pres">
      <dgm:prSet presAssocID="{ACD29B2E-6DE6-4E76-A230-457769F67C7C}" presName="FourNodes_4" presStyleLbl="node1" presStyleIdx="3" presStyleCnt="4">
        <dgm:presLayoutVars>
          <dgm:bulletEnabled val="1"/>
        </dgm:presLayoutVars>
      </dgm:prSet>
      <dgm:spPr/>
      <dgm:t>
        <a:bodyPr/>
        <a:lstStyle/>
        <a:p>
          <a:endParaRPr lang="en-SG"/>
        </a:p>
      </dgm:t>
    </dgm:pt>
    <dgm:pt modelId="{882AE2F4-EEFB-4AB3-8653-1C2B6185C434}" type="pres">
      <dgm:prSet presAssocID="{ACD29B2E-6DE6-4E76-A230-457769F67C7C}" presName="FourConn_1-2" presStyleLbl="fgAccFollowNode1" presStyleIdx="0" presStyleCnt="3">
        <dgm:presLayoutVars>
          <dgm:bulletEnabled val="1"/>
        </dgm:presLayoutVars>
      </dgm:prSet>
      <dgm:spPr/>
      <dgm:t>
        <a:bodyPr/>
        <a:lstStyle/>
        <a:p>
          <a:endParaRPr lang="en-SG"/>
        </a:p>
      </dgm:t>
    </dgm:pt>
    <dgm:pt modelId="{7EFC00DA-0DA7-4684-9888-FFCDBFE3B74A}" type="pres">
      <dgm:prSet presAssocID="{ACD29B2E-6DE6-4E76-A230-457769F67C7C}" presName="FourConn_2-3" presStyleLbl="fgAccFollowNode1" presStyleIdx="1" presStyleCnt="3">
        <dgm:presLayoutVars>
          <dgm:bulletEnabled val="1"/>
        </dgm:presLayoutVars>
      </dgm:prSet>
      <dgm:spPr/>
      <dgm:t>
        <a:bodyPr/>
        <a:lstStyle/>
        <a:p>
          <a:endParaRPr lang="en-SG"/>
        </a:p>
      </dgm:t>
    </dgm:pt>
    <dgm:pt modelId="{D824EFC4-24E9-4A61-8772-6E08935825FA}" type="pres">
      <dgm:prSet presAssocID="{ACD29B2E-6DE6-4E76-A230-457769F67C7C}" presName="FourConn_3-4" presStyleLbl="fgAccFollowNode1" presStyleIdx="2" presStyleCnt="3">
        <dgm:presLayoutVars>
          <dgm:bulletEnabled val="1"/>
        </dgm:presLayoutVars>
      </dgm:prSet>
      <dgm:spPr/>
      <dgm:t>
        <a:bodyPr/>
        <a:lstStyle/>
        <a:p>
          <a:endParaRPr lang="en-SG"/>
        </a:p>
      </dgm:t>
    </dgm:pt>
    <dgm:pt modelId="{83846EF0-ECDA-4D4B-BED9-BEB5628B558D}" type="pres">
      <dgm:prSet presAssocID="{ACD29B2E-6DE6-4E76-A230-457769F67C7C}" presName="FourNodes_1_text" presStyleLbl="node1" presStyleIdx="3" presStyleCnt="4">
        <dgm:presLayoutVars>
          <dgm:bulletEnabled val="1"/>
        </dgm:presLayoutVars>
      </dgm:prSet>
      <dgm:spPr/>
      <dgm:t>
        <a:bodyPr/>
        <a:lstStyle/>
        <a:p>
          <a:endParaRPr lang="en-SG"/>
        </a:p>
      </dgm:t>
    </dgm:pt>
    <dgm:pt modelId="{1F77B547-11CF-4D95-8B1D-B5B140255B24}" type="pres">
      <dgm:prSet presAssocID="{ACD29B2E-6DE6-4E76-A230-457769F67C7C}" presName="FourNodes_2_text" presStyleLbl="node1" presStyleIdx="3" presStyleCnt="4">
        <dgm:presLayoutVars>
          <dgm:bulletEnabled val="1"/>
        </dgm:presLayoutVars>
      </dgm:prSet>
      <dgm:spPr/>
      <dgm:t>
        <a:bodyPr/>
        <a:lstStyle/>
        <a:p>
          <a:endParaRPr lang="en-SG"/>
        </a:p>
      </dgm:t>
    </dgm:pt>
    <dgm:pt modelId="{811AC0D2-190A-45EE-B796-B739F3869EF1}" type="pres">
      <dgm:prSet presAssocID="{ACD29B2E-6DE6-4E76-A230-457769F67C7C}" presName="FourNodes_3_text" presStyleLbl="node1" presStyleIdx="3" presStyleCnt="4">
        <dgm:presLayoutVars>
          <dgm:bulletEnabled val="1"/>
        </dgm:presLayoutVars>
      </dgm:prSet>
      <dgm:spPr/>
      <dgm:t>
        <a:bodyPr/>
        <a:lstStyle/>
        <a:p>
          <a:endParaRPr lang="en-SG"/>
        </a:p>
      </dgm:t>
    </dgm:pt>
    <dgm:pt modelId="{AEEC5283-6126-42F2-A991-21AC52DCBD1E}" type="pres">
      <dgm:prSet presAssocID="{ACD29B2E-6DE6-4E76-A230-457769F67C7C}" presName="FourNodes_4_text" presStyleLbl="node1" presStyleIdx="3" presStyleCnt="4">
        <dgm:presLayoutVars>
          <dgm:bulletEnabled val="1"/>
        </dgm:presLayoutVars>
      </dgm:prSet>
      <dgm:spPr/>
      <dgm:t>
        <a:bodyPr/>
        <a:lstStyle/>
        <a:p>
          <a:endParaRPr lang="en-SG"/>
        </a:p>
      </dgm:t>
    </dgm:pt>
  </dgm:ptLst>
  <dgm:cxnLst>
    <dgm:cxn modelId="{93518EE9-8046-434B-877F-9C14998E32AA}" type="presOf" srcId="{76CFD263-1EFC-4E5D-AA17-69DD1CEE0FC9}" destId="{7F220617-2A0D-433C-BC84-C0D39598FAE8}" srcOrd="0" destOrd="0" presId="urn:microsoft.com/office/officeart/2005/8/layout/vProcess5"/>
    <dgm:cxn modelId="{B721F7C1-BCCD-4982-863F-E899F981B6BE}" type="presOf" srcId="{76CFD263-1EFC-4E5D-AA17-69DD1CEE0FC9}" destId="{1F77B547-11CF-4D95-8B1D-B5B140255B24}" srcOrd="1" destOrd="0" presId="urn:microsoft.com/office/officeart/2005/8/layout/vProcess5"/>
    <dgm:cxn modelId="{888DFF84-7169-4DB7-AEE0-8DD5C4D33F9E}" type="presOf" srcId="{AC975181-1BE6-4AE9-83B7-FA88E50AFA8D}" destId="{DBC76812-1C3A-4581-AA4A-D039941D0DE8}" srcOrd="0" destOrd="0" presId="urn:microsoft.com/office/officeart/2005/8/layout/vProcess5"/>
    <dgm:cxn modelId="{169387A1-173A-4A72-91D9-DF6C7DD87512}" srcId="{ACD29B2E-6DE6-4E76-A230-457769F67C7C}" destId="{76CFD263-1EFC-4E5D-AA17-69DD1CEE0FC9}" srcOrd="1" destOrd="0" parTransId="{7BE85D92-BFB9-4445-B041-0F02DDEB2688}" sibTransId="{F0E0D792-D3E3-408B-A898-A80C0857FBD4}"/>
    <dgm:cxn modelId="{F3E9956D-FA29-4412-814E-BA0060C965CB}" type="presOf" srcId="{F0E0D792-D3E3-408B-A898-A80C0857FBD4}" destId="{7EFC00DA-0DA7-4684-9888-FFCDBFE3B74A}" srcOrd="0" destOrd="0" presId="urn:microsoft.com/office/officeart/2005/8/layout/vProcess5"/>
    <dgm:cxn modelId="{6000320F-D990-4044-B710-B63B887BDC51}" type="presOf" srcId="{F99D99E9-8600-4DAB-82C8-4866B051BBC3}" destId="{882AE2F4-EEFB-4AB3-8653-1C2B6185C434}" srcOrd="0" destOrd="0" presId="urn:microsoft.com/office/officeart/2005/8/layout/vProcess5"/>
    <dgm:cxn modelId="{8B5D6D40-17DE-4EA0-B29B-FF9D96740DD9}" type="presOf" srcId="{3432D691-979A-44FB-AAF3-111F45D9778E}" destId="{D13B744C-E8BE-4882-8700-68548E0F5E86}" srcOrd="0" destOrd="0" presId="urn:microsoft.com/office/officeart/2005/8/layout/vProcess5"/>
    <dgm:cxn modelId="{DD633272-18F3-4DC8-9601-0A2B58BC11C0}" type="presOf" srcId="{AC975181-1BE6-4AE9-83B7-FA88E50AFA8D}" destId="{811AC0D2-190A-45EE-B796-B739F3869EF1}" srcOrd="1" destOrd="0" presId="urn:microsoft.com/office/officeart/2005/8/layout/vProcess5"/>
    <dgm:cxn modelId="{A84E191A-50A7-44CF-A0D0-6EEFCE1AB180}" type="presOf" srcId="{7258691F-6493-4465-B616-5EF8C58A5F14}" destId="{D824EFC4-24E9-4A61-8772-6E08935825FA}" srcOrd="0" destOrd="0" presId="urn:microsoft.com/office/officeart/2005/8/layout/vProcess5"/>
    <dgm:cxn modelId="{F110745F-4A0A-4EF0-93F0-32CC4F1AD3F6}" srcId="{ACD29B2E-6DE6-4E76-A230-457769F67C7C}" destId="{53637B9B-0ED6-4DE6-9305-4AAA8FA39C6D}" srcOrd="3" destOrd="0" parTransId="{A16787A5-ADDA-40B1-8AF6-4068F052DFFF}" sibTransId="{18085F7B-D8E5-4B8A-A8EE-A65B6945BA5E}"/>
    <dgm:cxn modelId="{15A5C713-FA90-4F6F-A150-BE62644A12E5}" type="presOf" srcId="{53637B9B-0ED6-4DE6-9305-4AAA8FA39C6D}" destId="{AEEC5283-6126-42F2-A991-21AC52DCBD1E}" srcOrd="1" destOrd="0" presId="urn:microsoft.com/office/officeart/2005/8/layout/vProcess5"/>
    <dgm:cxn modelId="{BA4665F2-0923-426C-9572-17FA596F46BC}" srcId="{ACD29B2E-6DE6-4E76-A230-457769F67C7C}" destId="{3432D691-979A-44FB-AAF3-111F45D9778E}" srcOrd="0" destOrd="0" parTransId="{18D75B19-F056-4C5E-AF13-320E98F66C73}" sibTransId="{F99D99E9-8600-4DAB-82C8-4866B051BBC3}"/>
    <dgm:cxn modelId="{036A80ED-4115-4EF7-BEE0-67E75B973873}" type="presOf" srcId="{53637B9B-0ED6-4DE6-9305-4AAA8FA39C6D}" destId="{8DCC1AA8-FB9E-42AA-8561-7560E1268BB0}" srcOrd="0" destOrd="0" presId="urn:microsoft.com/office/officeart/2005/8/layout/vProcess5"/>
    <dgm:cxn modelId="{2349388A-25E3-4776-B272-D3780EC6DCD6}" type="presOf" srcId="{3432D691-979A-44FB-AAF3-111F45D9778E}" destId="{83846EF0-ECDA-4D4B-BED9-BEB5628B558D}" srcOrd="1" destOrd="0" presId="urn:microsoft.com/office/officeart/2005/8/layout/vProcess5"/>
    <dgm:cxn modelId="{B75DD2AE-F695-43BB-B88E-4984C74E03A1}" type="presOf" srcId="{ACD29B2E-6DE6-4E76-A230-457769F67C7C}" destId="{21388D98-DCEB-4185-9E60-2D8DE233EE4E}" srcOrd="0" destOrd="0" presId="urn:microsoft.com/office/officeart/2005/8/layout/vProcess5"/>
    <dgm:cxn modelId="{FB594EFF-3070-419A-952B-E62D39D0382B}" srcId="{ACD29B2E-6DE6-4E76-A230-457769F67C7C}" destId="{AC975181-1BE6-4AE9-83B7-FA88E50AFA8D}" srcOrd="2" destOrd="0" parTransId="{280D3202-D530-4D3B-99BA-54C559D4A2B0}" sibTransId="{7258691F-6493-4465-B616-5EF8C58A5F14}"/>
    <dgm:cxn modelId="{522EE60B-F9C4-407C-AACF-25C04331963B}" type="presParOf" srcId="{21388D98-DCEB-4185-9E60-2D8DE233EE4E}" destId="{05606A8D-52CA-4CB7-9594-BE66D9E7F464}" srcOrd="0" destOrd="0" presId="urn:microsoft.com/office/officeart/2005/8/layout/vProcess5"/>
    <dgm:cxn modelId="{0123405F-DC4D-486D-9603-5E8EDD3D0920}" type="presParOf" srcId="{21388D98-DCEB-4185-9E60-2D8DE233EE4E}" destId="{D13B744C-E8BE-4882-8700-68548E0F5E86}" srcOrd="1" destOrd="0" presId="urn:microsoft.com/office/officeart/2005/8/layout/vProcess5"/>
    <dgm:cxn modelId="{4A8673B3-7ECB-4409-ACB2-80E91D826B7F}" type="presParOf" srcId="{21388D98-DCEB-4185-9E60-2D8DE233EE4E}" destId="{7F220617-2A0D-433C-BC84-C0D39598FAE8}" srcOrd="2" destOrd="0" presId="urn:microsoft.com/office/officeart/2005/8/layout/vProcess5"/>
    <dgm:cxn modelId="{34E0FE6E-7D49-4C9B-8BAD-C28D33EBCE4D}" type="presParOf" srcId="{21388D98-DCEB-4185-9E60-2D8DE233EE4E}" destId="{DBC76812-1C3A-4581-AA4A-D039941D0DE8}" srcOrd="3" destOrd="0" presId="urn:microsoft.com/office/officeart/2005/8/layout/vProcess5"/>
    <dgm:cxn modelId="{67EC0948-7607-4F9D-8B76-A82CE881EF84}" type="presParOf" srcId="{21388D98-DCEB-4185-9E60-2D8DE233EE4E}" destId="{8DCC1AA8-FB9E-42AA-8561-7560E1268BB0}" srcOrd="4" destOrd="0" presId="urn:microsoft.com/office/officeart/2005/8/layout/vProcess5"/>
    <dgm:cxn modelId="{F5953095-95FD-45D6-9C40-B626B59691AB}" type="presParOf" srcId="{21388D98-DCEB-4185-9E60-2D8DE233EE4E}" destId="{882AE2F4-EEFB-4AB3-8653-1C2B6185C434}" srcOrd="5" destOrd="0" presId="urn:microsoft.com/office/officeart/2005/8/layout/vProcess5"/>
    <dgm:cxn modelId="{0C2C606F-86CC-4A9D-8010-1FACFA6F33CC}" type="presParOf" srcId="{21388D98-DCEB-4185-9E60-2D8DE233EE4E}" destId="{7EFC00DA-0DA7-4684-9888-FFCDBFE3B74A}" srcOrd="6" destOrd="0" presId="urn:microsoft.com/office/officeart/2005/8/layout/vProcess5"/>
    <dgm:cxn modelId="{6619230C-4353-453B-ACC5-28C68A2AF5D9}" type="presParOf" srcId="{21388D98-DCEB-4185-9E60-2D8DE233EE4E}" destId="{D824EFC4-24E9-4A61-8772-6E08935825FA}" srcOrd="7" destOrd="0" presId="urn:microsoft.com/office/officeart/2005/8/layout/vProcess5"/>
    <dgm:cxn modelId="{86799156-C91A-49D4-91CE-FA972A8ECEB6}" type="presParOf" srcId="{21388D98-DCEB-4185-9E60-2D8DE233EE4E}" destId="{83846EF0-ECDA-4D4B-BED9-BEB5628B558D}" srcOrd="8" destOrd="0" presId="urn:microsoft.com/office/officeart/2005/8/layout/vProcess5"/>
    <dgm:cxn modelId="{33F63E34-329E-4288-B363-7FB7CA45C9D6}" type="presParOf" srcId="{21388D98-DCEB-4185-9E60-2D8DE233EE4E}" destId="{1F77B547-11CF-4D95-8B1D-B5B140255B24}" srcOrd="9" destOrd="0" presId="urn:microsoft.com/office/officeart/2005/8/layout/vProcess5"/>
    <dgm:cxn modelId="{5ECA14F1-E0B8-42DB-99E0-060E8801B32F}" type="presParOf" srcId="{21388D98-DCEB-4185-9E60-2D8DE233EE4E}" destId="{811AC0D2-190A-45EE-B796-B739F3869EF1}" srcOrd="10" destOrd="0" presId="urn:microsoft.com/office/officeart/2005/8/layout/vProcess5"/>
    <dgm:cxn modelId="{859EEFCB-6F42-499C-9ABF-431F9B463D22}" type="presParOf" srcId="{21388D98-DCEB-4185-9E60-2D8DE233EE4E}" destId="{AEEC5283-6126-42F2-A991-21AC52DCBD1E}" srcOrd="11"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611EF28-A26A-47A5-B4DB-6E6AAD91E543}" type="doc">
      <dgm:prSet loTypeId="urn:microsoft.com/office/officeart/2005/8/layout/cycle2" loCatId="cycle" qsTypeId="urn:microsoft.com/office/officeart/2005/8/quickstyle/simple2" qsCatId="simple" csTypeId="urn:microsoft.com/office/officeart/2005/8/colors/accent1_3" csCatId="accent1" phldr="1"/>
      <dgm:spPr/>
      <dgm:t>
        <a:bodyPr/>
        <a:lstStyle/>
        <a:p>
          <a:endParaRPr lang="zh-SG" altLang="en-US"/>
        </a:p>
      </dgm:t>
    </dgm:pt>
    <dgm:pt modelId="{D1D1DB4A-1CCF-460B-AD5A-7F88C99B522B}">
      <dgm:prSet phldrT="[文本]"/>
      <dgm:spPr/>
      <dgm:t>
        <a:bodyPr/>
        <a:lstStyle/>
        <a:p>
          <a:r>
            <a:rPr lang="en-US" altLang="zh-SG" dirty="0" smtClean="0"/>
            <a:t>Body</a:t>
          </a:r>
          <a:endParaRPr lang="zh-SG" altLang="en-US" dirty="0"/>
        </a:p>
      </dgm:t>
    </dgm:pt>
    <dgm:pt modelId="{984AFDBD-385E-4D3E-8BA6-C70298650B85}" type="parTrans" cxnId="{E19D337C-C287-427D-BD71-D194A82901DC}">
      <dgm:prSet/>
      <dgm:spPr/>
      <dgm:t>
        <a:bodyPr/>
        <a:lstStyle/>
        <a:p>
          <a:endParaRPr lang="zh-SG" altLang="en-US"/>
        </a:p>
      </dgm:t>
    </dgm:pt>
    <dgm:pt modelId="{9FDCCEFF-D31E-46B6-9884-FAE1914A8E23}" type="sibTrans" cxnId="{E19D337C-C287-427D-BD71-D194A82901DC}">
      <dgm:prSet/>
      <dgm:spPr/>
      <dgm:t>
        <a:bodyPr/>
        <a:lstStyle/>
        <a:p>
          <a:endParaRPr lang="zh-SG" altLang="en-US"/>
        </a:p>
      </dgm:t>
    </dgm:pt>
    <dgm:pt modelId="{CE002853-9EE0-4977-827E-D4A6FB364835}">
      <dgm:prSet phldrT="[文本]"/>
      <dgm:spPr/>
      <dgm:t>
        <a:bodyPr/>
        <a:lstStyle/>
        <a:p>
          <a:r>
            <a:rPr lang="en-US" altLang="zh-SG" dirty="0" smtClean="0"/>
            <a:t>Mind</a:t>
          </a:r>
          <a:endParaRPr lang="zh-SG" altLang="en-US" dirty="0"/>
        </a:p>
      </dgm:t>
    </dgm:pt>
    <dgm:pt modelId="{FB930A7B-D311-4E82-9A7A-421756BDDD65}" type="parTrans" cxnId="{0069B75A-F70E-4449-9206-0FDA23528216}">
      <dgm:prSet/>
      <dgm:spPr/>
      <dgm:t>
        <a:bodyPr/>
        <a:lstStyle/>
        <a:p>
          <a:endParaRPr lang="zh-SG" altLang="en-US"/>
        </a:p>
      </dgm:t>
    </dgm:pt>
    <dgm:pt modelId="{BA94F0C7-8DEA-415A-A99A-61B17B9357AD}" type="sibTrans" cxnId="{0069B75A-F70E-4449-9206-0FDA23528216}">
      <dgm:prSet/>
      <dgm:spPr/>
      <dgm:t>
        <a:bodyPr/>
        <a:lstStyle/>
        <a:p>
          <a:endParaRPr lang="zh-SG" altLang="en-US"/>
        </a:p>
      </dgm:t>
    </dgm:pt>
    <dgm:pt modelId="{E553F08C-D474-4338-B0B8-0A3028AD0127}" type="pres">
      <dgm:prSet presAssocID="{F611EF28-A26A-47A5-B4DB-6E6AAD91E543}" presName="cycle" presStyleCnt="0">
        <dgm:presLayoutVars>
          <dgm:dir/>
          <dgm:resizeHandles val="exact"/>
        </dgm:presLayoutVars>
      </dgm:prSet>
      <dgm:spPr/>
      <dgm:t>
        <a:bodyPr/>
        <a:lstStyle/>
        <a:p>
          <a:endParaRPr lang="en-SG"/>
        </a:p>
      </dgm:t>
    </dgm:pt>
    <dgm:pt modelId="{350D9479-FFC7-4736-A641-B6D5E04A9C5A}" type="pres">
      <dgm:prSet presAssocID="{D1D1DB4A-1CCF-460B-AD5A-7F88C99B522B}" presName="node" presStyleLbl="node1" presStyleIdx="0" presStyleCnt="2">
        <dgm:presLayoutVars>
          <dgm:bulletEnabled val="1"/>
        </dgm:presLayoutVars>
      </dgm:prSet>
      <dgm:spPr/>
      <dgm:t>
        <a:bodyPr/>
        <a:lstStyle/>
        <a:p>
          <a:endParaRPr lang="zh-SG" altLang="en-US"/>
        </a:p>
      </dgm:t>
    </dgm:pt>
    <dgm:pt modelId="{59414FDD-6E53-4AA7-ADBC-7DB3CB8F5641}" type="pres">
      <dgm:prSet presAssocID="{9FDCCEFF-D31E-46B6-9884-FAE1914A8E23}" presName="sibTrans" presStyleLbl="sibTrans2D1" presStyleIdx="0" presStyleCnt="2"/>
      <dgm:spPr/>
      <dgm:t>
        <a:bodyPr/>
        <a:lstStyle/>
        <a:p>
          <a:endParaRPr lang="en-SG"/>
        </a:p>
      </dgm:t>
    </dgm:pt>
    <dgm:pt modelId="{F57151D9-1488-4268-89B5-6D7F96C0E8AD}" type="pres">
      <dgm:prSet presAssocID="{9FDCCEFF-D31E-46B6-9884-FAE1914A8E23}" presName="connectorText" presStyleLbl="sibTrans2D1" presStyleIdx="0" presStyleCnt="2"/>
      <dgm:spPr/>
      <dgm:t>
        <a:bodyPr/>
        <a:lstStyle/>
        <a:p>
          <a:endParaRPr lang="en-SG"/>
        </a:p>
      </dgm:t>
    </dgm:pt>
    <dgm:pt modelId="{6CFA1C3B-E764-4C89-906C-A36ED7812F12}" type="pres">
      <dgm:prSet presAssocID="{CE002853-9EE0-4977-827E-D4A6FB364835}" presName="node" presStyleLbl="node1" presStyleIdx="1" presStyleCnt="2" custRadScaleRad="139389" custRadScaleInc="-3319">
        <dgm:presLayoutVars>
          <dgm:bulletEnabled val="1"/>
        </dgm:presLayoutVars>
      </dgm:prSet>
      <dgm:spPr/>
      <dgm:t>
        <a:bodyPr/>
        <a:lstStyle/>
        <a:p>
          <a:endParaRPr lang="en-SG"/>
        </a:p>
      </dgm:t>
    </dgm:pt>
    <dgm:pt modelId="{54E05733-59C2-46D4-AEE7-15F904075BA9}" type="pres">
      <dgm:prSet presAssocID="{BA94F0C7-8DEA-415A-A99A-61B17B9357AD}" presName="sibTrans" presStyleLbl="sibTrans2D1" presStyleIdx="1" presStyleCnt="2"/>
      <dgm:spPr/>
      <dgm:t>
        <a:bodyPr/>
        <a:lstStyle/>
        <a:p>
          <a:endParaRPr lang="en-SG"/>
        </a:p>
      </dgm:t>
    </dgm:pt>
    <dgm:pt modelId="{0762A9D1-028E-4A58-81D8-095D29F1EB65}" type="pres">
      <dgm:prSet presAssocID="{BA94F0C7-8DEA-415A-A99A-61B17B9357AD}" presName="connectorText" presStyleLbl="sibTrans2D1" presStyleIdx="1" presStyleCnt="2"/>
      <dgm:spPr/>
      <dgm:t>
        <a:bodyPr/>
        <a:lstStyle/>
        <a:p>
          <a:endParaRPr lang="en-SG"/>
        </a:p>
      </dgm:t>
    </dgm:pt>
  </dgm:ptLst>
  <dgm:cxnLst>
    <dgm:cxn modelId="{ECEBF4ED-0D18-4885-8F7C-7B453F7482D8}" type="presOf" srcId="{9FDCCEFF-D31E-46B6-9884-FAE1914A8E23}" destId="{F57151D9-1488-4268-89B5-6D7F96C0E8AD}" srcOrd="1" destOrd="0" presId="urn:microsoft.com/office/officeart/2005/8/layout/cycle2"/>
    <dgm:cxn modelId="{E19D337C-C287-427D-BD71-D194A82901DC}" srcId="{F611EF28-A26A-47A5-B4DB-6E6AAD91E543}" destId="{D1D1DB4A-1CCF-460B-AD5A-7F88C99B522B}" srcOrd="0" destOrd="0" parTransId="{984AFDBD-385E-4D3E-8BA6-C70298650B85}" sibTransId="{9FDCCEFF-D31E-46B6-9884-FAE1914A8E23}"/>
    <dgm:cxn modelId="{0069B75A-F70E-4449-9206-0FDA23528216}" srcId="{F611EF28-A26A-47A5-B4DB-6E6AAD91E543}" destId="{CE002853-9EE0-4977-827E-D4A6FB364835}" srcOrd="1" destOrd="0" parTransId="{FB930A7B-D311-4E82-9A7A-421756BDDD65}" sibTransId="{BA94F0C7-8DEA-415A-A99A-61B17B9357AD}"/>
    <dgm:cxn modelId="{A4C40FC1-5C58-4CF7-96DF-9BFF29FA60CB}" type="presOf" srcId="{9FDCCEFF-D31E-46B6-9884-FAE1914A8E23}" destId="{59414FDD-6E53-4AA7-ADBC-7DB3CB8F5641}" srcOrd="0" destOrd="0" presId="urn:microsoft.com/office/officeart/2005/8/layout/cycle2"/>
    <dgm:cxn modelId="{EE74E449-4C86-4E63-ACAC-EF02C9C38D05}" type="presOf" srcId="{BA94F0C7-8DEA-415A-A99A-61B17B9357AD}" destId="{0762A9D1-028E-4A58-81D8-095D29F1EB65}" srcOrd="1" destOrd="0" presId="urn:microsoft.com/office/officeart/2005/8/layout/cycle2"/>
    <dgm:cxn modelId="{F0A5D3A2-6643-4924-A01B-C5BC5EC5391D}" type="presOf" srcId="{F611EF28-A26A-47A5-B4DB-6E6AAD91E543}" destId="{E553F08C-D474-4338-B0B8-0A3028AD0127}" srcOrd="0" destOrd="0" presId="urn:microsoft.com/office/officeart/2005/8/layout/cycle2"/>
    <dgm:cxn modelId="{053A9002-4FFD-4230-A51E-4C1C225CA917}" type="presOf" srcId="{BA94F0C7-8DEA-415A-A99A-61B17B9357AD}" destId="{54E05733-59C2-46D4-AEE7-15F904075BA9}" srcOrd="0" destOrd="0" presId="urn:microsoft.com/office/officeart/2005/8/layout/cycle2"/>
    <dgm:cxn modelId="{28D23BEF-527A-40BA-9F5B-B3511FDA66D4}" type="presOf" srcId="{D1D1DB4A-1CCF-460B-AD5A-7F88C99B522B}" destId="{350D9479-FFC7-4736-A641-B6D5E04A9C5A}" srcOrd="0" destOrd="0" presId="urn:microsoft.com/office/officeart/2005/8/layout/cycle2"/>
    <dgm:cxn modelId="{4C67A1D7-43B2-40B9-8C8B-ACFE6C8C0F64}" type="presOf" srcId="{CE002853-9EE0-4977-827E-D4A6FB364835}" destId="{6CFA1C3B-E764-4C89-906C-A36ED7812F12}" srcOrd="0" destOrd="0" presId="urn:microsoft.com/office/officeart/2005/8/layout/cycle2"/>
    <dgm:cxn modelId="{C637B5D1-E0D9-4254-9A6F-6DA05154AEDD}" type="presParOf" srcId="{E553F08C-D474-4338-B0B8-0A3028AD0127}" destId="{350D9479-FFC7-4736-A641-B6D5E04A9C5A}" srcOrd="0" destOrd="0" presId="urn:microsoft.com/office/officeart/2005/8/layout/cycle2"/>
    <dgm:cxn modelId="{914203E2-D19E-46C5-BA71-52797C4ED800}" type="presParOf" srcId="{E553F08C-D474-4338-B0B8-0A3028AD0127}" destId="{59414FDD-6E53-4AA7-ADBC-7DB3CB8F5641}" srcOrd="1" destOrd="0" presId="urn:microsoft.com/office/officeart/2005/8/layout/cycle2"/>
    <dgm:cxn modelId="{B6FDBC25-E729-4ECF-81EA-D2A6DE0C07CB}" type="presParOf" srcId="{59414FDD-6E53-4AA7-ADBC-7DB3CB8F5641}" destId="{F57151D9-1488-4268-89B5-6D7F96C0E8AD}" srcOrd="0" destOrd="0" presId="urn:microsoft.com/office/officeart/2005/8/layout/cycle2"/>
    <dgm:cxn modelId="{0EA45097-126E-42F4-9455-80A6DE40AD80}" type="presParOf" srcId="{E553F08C-D474-4338-B0B8-0A3028AD0127}" destId="{6CFA1C3B-E764-4C89-906C-A36ED7812F12}" srcOrd="2" destOrd="0" presId="urn:microsoft.com/office/officeart/2005/8/layout/cycle2"/>
    <dgm:cxn modelId="{8D280AE1-4C73-4A3B-A010-078D98C243DC}" type="presParOf" srcId="{E553F08C-D474-4338-B0B8-0A3028AD0127}" destId="{54E05733-59C2-46D4-AEE7-15F904075BA9}" srcOrd="3" destOrd="0" presId="urn:microsoft.com/office/officeart/2005/8/layout/cycle2"/>
    <dgm:cxn modelId="{2E3AE8FA-1D0D-4F40-9650-EF25B787B8FC}" type="presParOf" srcId="{54E05733-59C2-46D4-AEE7-15F904075BA9}" destId="{0762A9D1-028E-4A58-81D8-095D29F1EB65}" srcOrd="0" destOrd="0" presId="urn:microsoft.com/office/officeart/2005/8/layout/cycle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13B744C-E8BE-4882-8700-68548E0F5E86}">
      <dsp:nvSpPr>
        <dsp:cNvPr id="0" name=""/>
        <dsp:cNvSpPr/>
      </dsp:nvSpPr>
      <dsp:spPr>
        <a:xfrm>
          <a:off x="0" y="0"/>
          <a:ext cx="6410960" cy="977900"/>
        </a:xfrm>
        <a:prstGeom prst="roundRect">
          <a:avLst>
            <a:gd name="adj" fmla="val 10000"/>
          </a:avLst>
        </a:prstGeom>
        <a:solidFill>
          <a:schemeClr val="accen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37160" tIns="137160" rIns="137160" bIns="137160" numCol="1" spcCol="1270" anchor="ctr" anchorCtr="0">
          <a:noAutofit/>
        </a:bodyPr>
        <a:lstStyle/>
        <a:p>
          <a:pPr lvl="0" algn="l" defTabSz="1600200">
            <a:lnSpc>
              <a:spcPct val="90000"/>
            </a:lnSpc>
            <a:spcBef>
              <a:spcPct val="0"/>
            </a:spcBef>
            <a:spcAft>
              <a:spcPct val="35000"/>
            </a:spcAft>
          </a:pPr>
          <a:r>
            <a:rPr lang="en-SG" sz="3600" kern="1200" dirty="0" smtClean="0"/>
            <a:t>Preparation</a:t>
          </a:r>
          <a:endParaRPr lang="en-SG" sz="3600" kern="1200" dirty="0"/>
        </a:p>
      </dsp:txBody>
      <dsp:txXfrm>
        <a:off x="28642" y="28642"/>
        <a:ext cx="5273096" cy="920616"/>
      </dsp:txXfrm>
    </dsp:sp>
    <dsp:sp modelId="{7F220617-2A0D-433C-BC84-C0D39598FAE8}">
      <dsp:nvSpPr>
        <dsp:cNvPr id="0" name=""/>
        <dsp:cNvSpPr/>
      </dsp:nvSpPr>
      <dsp:spPr>
        <a:xfrm>
          <a:off x="576986" y="1133472"/>
          <a:ext cx="6410960" cy="977900"/>
        </a:xfrm>
        <a:prstGeom prst="roundRect">
          <a:avLst>
            <a:gd name="adj" fmla="val 10000"/>
          </a:avLst>
        </a:prstGeom>
        <a:solidFill>
          <a:schemeClr val="accen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37160" tIns="137160" rIns="137160" bIns="137160" numCol="1" spcCol="1270" anchor="ctr" anchorCtr="0">
          <a:noAutofit/>
        </a:bodyPr>
        <a:lstStyle/>
        <a:p>
          <a:pPr lvl="0" algn="l" defTabSz="1600200">
            <a:lnSpc>
              <a:spcPct val="90000"/>
            </a:lnSpc>
            <a:spcBef>
              <a:spcPct val="0"/>
            </a:spcBef>
            <a:spcAft>
              <a:spcPct val="35000"/>
            </a:spcAft>
          </a:pPr>
          <a:r>
            <a:rPr lang="en-SG" sz="3600" kern="1200" dirty="0" smtClean="0"/>
            <a:t>General Skills “Do’s”</a:t>
          </a:r>
        </a:p>
      </dsp:txBody>
      <dsp:txXfrm>
        <a:off x="605628" y="1162114"/>
        <a:ext cx="5181123" cy="920616"/>
      </dsp:txXfrm>
    </dsp:sp>
    <dsp:sp modelId="{DBC76812-1C3A-4581-AA4A-D039941D0DE8}">
      <dsp:nvSpPr>
        <dsp:cNvPr id="0" name=""/>
        <dsp:cNvSpPr/>
      </dsp:nvSpPr>
      <dsp:spPr>
        <a:xfrm>
          <a:off x="1065822" y="2311400"/>
          <a:ext cx="6410960" cy="977900"/>
        </a:xfrm>
        <a:prstGeom prst="roundRect">
          <a:avLst>
            <a:gd name="adj" fmla="val 10000"/>
          </a:avLst>
        </a:prstGeom>
        <a:solidFill>
          <a:schemeClr val="accen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37160" tIns="137160" rIns="137160" bIns="137160" numCol="1" spcCol="1270" anchor="ctr" anchorCtr="0">
          <a:noAutofit/>
        </a:bodyPr>
        <a:lstStyle/>
        <a:p>
          <a:pPr lvl="0" algn="l" defTabSz="1600200">
            <a:lnSpc>
              <a:spcPct val="90000"/>
            </a:lnSpc>
            <a:spcBef>
              <a:spcPct val="0"/>
            </a:spcBef>
            <a:spcAft>
              <a:spcPct val="35000"/>
            </a:spcAft>
          </a:pPr>
          <a:r>
            <a:rPr lang="en-SG" sz="3600" kern="1200" dirty="0" smtClean="0"/>
            <a:t>General skills “Don’ts”</a:t>
          </a:r>
          <a:endParaRPr lang="en-SG" sz="3600" kern="1200" dirty="0"/>
        </a:p>
      </dsp:txBody>
      <dsp:txXfrm>
        <a:off x="1094464" y="2340042"/>
        <a:ext cx="5189136" cy="920616"/>
      </dsp:txXfrm>
    </dsp:sp>
    <dsp:sp modelId="{8DCC1AA8-FB9E-42AA-8561-7560E1268BB0}">
      <dsp:nvSpPr>
        <dsp:cNvPr id="0" name=""/>
        <dsp:cNvSpPr/>
      </dsp:nvSpPr>
      <dsp:spPr>
        <a:xfrm>
          <a:off x="1602739" y="3467100"/>
          <a:ext cx="6410960" cy="977900"/>
        </a:xfrm>
        <a:prstGeom prst="roundRect">
          <a:avLst>
            <a:gd name="adj" fmla="val 10000"/>
          </a:avLst>
        </a:prstGeom>
        <a:solidFill>
          <a:schemeClr val="accen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37160" tIns="137160" rIns="137160" bIns="137160" numCol="1" spcCol="1270" anchor="ctr" anchorCtr="0">
          <a:noAutofit/>
        </a:bodyPr>
        <a:lstStyle/>
        <a:p>
          <a:pPr lvl="0" algn="l" defTabSz="1600200">
            <a:lnSpc>
              <a:spcPct val="90000"/>
            </a:lnSpc>
            <a:spcBef>
              <a:spcPct val="0"/>
            </a:spcBef>
            <a:spcAft>
              <a:spcPct val="35000"/>
            </a:spcAft>
          </a:pPr>
          <a:r>
            <a:rPr lang="en-SG" sz="3600" kern="1200" dirty="0" smtClean="0"/>
            <a:t>Common questions</a:t>
          </a:r>
          <a:endParaRPr lang="en-SG" sz="3600" kern="1200" dirty="0"/>
        </a:p>
      </dsp:txBody>
      <dsp:txXfrm>
        <a:off x="1631381" y="3495742"/>
        <a:ext cx="5181123" cy="920616"/>
      </dsp:txXfrm>
    </dsp:sp>
    <dsp:sp modelId="{882AE2F4-EEFB-4AB3-8653-1C2B6185C434}">
      <dsp:nvSpPr>
        <dsp:cNvPr id="0" name=""/>
        <dsp:cNvSpPr/>
      </dsp:nvSpPr>
      <dsp:spPr>
        <a:xfrm>
          <a:off x="5775325" y="748982"/>
          <a:ext cx="635635" cy="635635"/>
        </a:xfrm>
        <a:prstGeom prst="downArrow">
          <a:avLst>
            <a:gd name="adj1" fmla="val 55000"/>
            <a:gd name="adj2" fmla="val 45000"/>
          </a:avLst>
        </a:prstGeom>
        <a:solidFill>
          <a:schemeClr val="accent1">
            <a:alpha val="90000"/>
            <a:tint val="4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35560" tIns="35560" rIns="35560" bIns="35560" numCol="1" spcCol="1270" anchor="ctr" anchorCtr="0">
          <a:noAutofit/>
        </a:bodyPr>
        <a:lstStyle/>
        <a:p>
          <a:pPr lvl="0" algn="ctr" defTabSz="1244600">
            <a:lnSpc>
              <a:spcPct val="90000"/>
            </a:lnSpc>
            <a:spcBef>
              <a:spcPct val="0"/>
            </a:spcBef>
            <a:spcAft>
              <a:spcPct val="35000"/>
            </a:spcAft>
          </a:pPr>
          <a:endParaRPr lang="en-SG" sz="2800" kern="1200"/>
        </a:p>
      </dsp:txBody>
      <dsp:txXfrm>
        <a:off x="5918343" y="748982"/>
        <a:ext cx="349599" cy="478315"/>
      </dsp:txXfrm>
    </dsp:sp>
    <dsp:sp modelId="{7EFC00DA-0DA7-4684-9888-FFCDBFE3B74A}">
      <dsp:nvSpPr>
        <dsp:cNvPr id="0" name=""/>
        <dsp:cNvSpPr/>
      </dsp:nvSpPr>
      <dsp:spPr>
        <a:xfrm>
          <a:off x="6312242" y="1904682"/>
          <a:ext cx="635635" cy="635635"/>
        </a:xfrm>
        <a:prstGeom prst="downArrow">
          <a:avLst>
            <a:gd name="adj1" fmla="val 55000"/>
            <a:gd name="adj2" fmla="val 45000"/>
          </a:avLst>
        </a:prstGeom>
        <a:solidFill>
          <a:schemeClr val="accent1">
            <a:alpha val="90000"/>
            <a:tint val="4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35560" tIns="35560" rIns="35560" bIns="35560" numCol="1" spcCol="1270" anchor="ctr" anchorCtr="0">
          <a:noAutofit/>
        </a:bodyPr>
        <a:lstStyle/>
        <a:p>
          <a:pPr lvl="0" algn="ctr" defTabSz="1244600">
            <a:lnSpc>
              <a:spcPct val="90000"/>
            </a:lnSpc>
            <a:spcBef>
              <a:spcPct val="0"/>
            </a:spcBef>
            <a:spcAft>
              <a:spcPct val="35000"/>
            </a:spcAft>
          </a:pPr>
          <a:endParaRPr lang="en-SG" sz="2800" kern="1200"/>
        </a:p>
      </dsp:txBody>
      <dsp:txXfrm>
        <a:off x="6455260" y="1904682"/>
        <a:ext cx="349599" cy="478315"/>
      </dsp:txXfrm>
    </dsp:sp>
    <dsp:sp modelId="{D824EFC4-24E9-4A61-8772-6E08935825FA}">
      <dsp:nvSpPr>
        <dsp:cNvPr id="0" name=""/>
        <dsp:cNvSpPr/>
      </dsp:nvSpPr>
      <dsp:spPr>
        <a:xfrm>
          <a:off x="6841147" y="3060382"/>
          <a:ext cx="635635" cy="635635"/>
        </a:xfrm>
        <a:prstGeom prst="downArrow">
          <a:avLst>
            <a:gd name="adj1" fmla="val 55000"/>
            <a:gd name="adj2" fmla="val 45000"/>
          </a:avLst>
        </a:prstGeom>
        <a:solidFill>
          <a:schemeClr val="accent1">
            <a:alpha val="90000"/>
            <a:tint val="4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35560" tIns="35560" rIns="35560" bIns="35560" numCol="1" spcCol="1270" anchor="ctr" anchorCtr="0">
          <a:noAutofit/>
        </a:bodyPr>
        <a:lstStyle/>
        <a:p>
          <a:pPr lvl="0" algn="ctr" defTabSz="1244600">
            <a:lnSpc>
              <a:spcPct val="90000"/>
            </a:lnSpc>
            <a:spcBef>
              <a:spcPct val="0"/>
            </a:spcBef>
            <a:spcAft>
              <a:spcPct val="35000"/>
            </a:spcAft>
          </a:pPr>
          <a:endParaRPr lang="en-SG" sz="2800" kern="1200"/>
        </a:p>
      </dsp:txBody>
      <dsp:txXfrm>
        <a:off x="6984165" y="3060382"/>
        <a:ext cx="349599" cy="47831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0D9479-FFC7-4736-A641-B6D5E04A9C5A}">
      <dsp:nvSpPr>
        <dsp:cNvPr id="0" name=""/>
        <dsp:cNvSpPr/>
      </dsp:nvSpPr>
      <dsp:spPr>
        <a:xfrm>
          <a:off x="1277" y="838"/>
          <a:ext cx="1832615" cy="1832615"/>
        </a:xfrm>
        <a:prstGeom prst="ellipse">
          <a:avLst/>
        </a:prstGeom>
        <a:solidFill>
          <a:schemeClr val="accent1">
            <a:shade val="80000"/>
            <a:hueOff val="0"/>
            <a:satOff val="0"/>
            <a:lumOff val="0"/>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8260" tIns="48260" rIns="48260" bIns="48260" numCol="1" spcCol="1270" anchor="ctr" anchorCtr="0">
          <a:noAutofit/>
        </a:bodyPr>
        <a:lstStyle/>
        <a:p>
          <a:pPr lvl="0" algn="ctr" defTabSz="1689100">
            <a:lnSpc>
              <a:spcPct val="90000"/>
            </a:lnSpc>
            <a:spcBef>
              <a:spcPct val="0"/>
            </a:spcBef>
            <a:spcAft>
              <a:spcPct val="35000"/>
            </a:spcAft>
          </a:pPr>
          <a:r>
            <a:rPr lang="en-US" altLang="zh-SG" sz="3800" kern="1200" dirty="0" smtClean="0"/>
            <a:t>Body</a:t>
          </a:r>
          <a:endParaRPr lang="zh-SG" altLang="en-US" sz="3800" kern="1200" dirty="0"/>
        </a:p>
      </dsp:txBody>
      <dsp:txXfrm>
        <a:off x="269657" y="269218"/>
        <a:ext cx="1295855" cy="1295855"/>
      </dsp:txXfrm>
    </dsp:sp>
    <dsp:sp modelId="{59414FDD-6E53-4AA7-ADBC-7DB3CB8F5641}">
      <dsp:nvSpPr>
        <dsp:cNvPr id="0" name=""/>
        <dsp:cNvSpPr/>
      </dsp:nvSpPr>
      <dsp:spPr>
        <a:xfrm rot="21598833">
          <a:off x="1698491" y="-260094"/>
          <a:ext cx="1171308" cy="618507"/>
        </a:xfrm>
        <a:prstGeom prst="rightArrow">
          <a:avLst>
            <a:gd name="adj1" fmla="val 60000"/>
            <a:gd name="adj2" fmla="val 50000"/>
          </a:avLst>
        </a:prstGeom>
        <a:solidFill>
          <a:schemeClr val="accent1">
            <a:shade val="9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lvl="0" algn="ctr" defTabSz="1155700">
            <a:lnSpc>
              <a:spcPct val="90000"/>
            </a:lnSpc>
            <a:spcBef>
              <a:spcPct val="0"/>
            </a:spcBef>
            <a:spcAft>
              <a:spcPct val="35000"/>
            </a:spcAft>
          </a:pPr>
          <a:endParaRPr lang="zh-SG" altLang="en-US" sz="2600" kern="1200"/>
        </a:p>
      </dsp:txBody>
      <dsp:txXfrm>
        <a:off x="1698491" y="-136362"/>
        <a:ext cx="985756" cy="371105"/>
      </dsp:txXfrm>
    </dsp:sp>
    <dsp:sp modelId="{6CFA1C3B-E764-4C89-906C-A36ED7812F12}">
      <dsp:nvSpPr>
        <dsp:cNvPr id="0" name=""/>
        <dsp:cNvSpPr/>
      </dsp:nvSpPr>
      <dsp:spPr>
        <a:xfrm>
          <a:off x="2800959" y="0"/>
          <a:ext cx="1832615" cy="1832615"/>
        </a:xfrm>
        <a:prstGeom prst="ellipse">
          <a:avLst/>
        </a:prstGeom>
        <a:solidFill>
          <a:schemeClr val="accent1">
            <a:shade val="80000"/>
            <a:hueOff val="-152183"/>
            <a:satOff val="-52530"/>
            <a:lumOff val="36647"/>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8260" tIns="48260" rIns="48260" bIns="48260" numCol="1" spcCol="1270" anchor="ctr" anchorCtr="0">
          <a:noAutofit/>
        </a:bodyPr>
        <a:lstStyle/>
        <a:p>
          <a:pPr lvl="0" algn="ctr" defTabSz="1689100">
            <a:lnSpc>
              <a:spcPct val="90000"/>
            </a:lnSpc>
            <a:spcBef>
              <a:spcPct val="0"/>
            </a:spcBef>
            <a:spcAft>
              <a:spcPct val="35000"/>
            </a:spcAft>
          </a:pPr>
          <a:r>
            <a:rPr lang="en-US" altLang="zh-SG" sz="3800" kern="1200" dirty="0" smtClean="0"/>
            <a:t>Mind</a:t>
          </a:r>
          <a:endParaRPr lang="zh-SG" altLang="en-US" sz="3800" kern="1200" dirty="0"/>
        </a:p>
      </dsp:txBody>
      <dsp:txXfrm>
        <a:off x="3069339" y="268380"/>
        <a:ext cx="1295855" cy="1295855"/>
      </dsp:txXfrm>
    </dsp:sp>
    <dsp:sp modelId="{54E05733-59C2-46D4-AEE7-15F904075BA9}">
      <dsp:nvSpPr>
        <dsp:cNvPr id="0" name=""/>
        <dsp:cNvSpPr/>
      </dsp:nvSpPr>
      <dsp:spPr>
        <a:xfrm rot="10799106">
          <a:off x="1765051" y="1475219"/>
          <a:ext cx="1171859" cy="618507"/>
        </a:xfrm>
        <a:prstGeom prst="rightArrow">
          <a:avLst>
            <a:gd name="adj1" fmla="val 60000"/>
            <a:gd name="adj2" fmla="val 50000"/>
          </a:avLst>
        </a:prstGeom>
        <a:solidFill>
          <a:schemeClr val="accent1">
            <a:shade val="90000"/>
            <a:hueOff val="-152964"/>
            <a:satOff val="-52530"/>
            <a:lumOff val="34741"/>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lvl="0" algn="ctr" defTabSz="1155700">
            <a:lnSpc>
              <a:spcPct val="90000"/>
            </a:lnSpc>
            <a:spcBef>
              <a:spcPct val="0"/>
            </a:spcBef>
            <a:spcAft>
              <a:spcPct val="35000"/>
            </a:spcAft>
          </a:pPr>
          <a:endParaRPr lang="zh-SG" altLang="en-US" sz="2600" kern="1200"/>
        </a:p>
      </dsp:txBody>
      <dsp:txXfrm rot="10800000">
        <a:off x="1950603" y="1598896"/>
        <a:ext cx="986307" cy="371105"/>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SG"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84430E2-E71A-4A01-8927-D9FFBBA4F669}" type="datetimeFigureOut">
              <a:rPr lang="zh-SG" altLang="en-US" smtClean="0"/>
              <a:t>17/2/2016</a:t>
            </a:fld>
            <a:endParaRPr lang="zh-SG"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SG"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SG"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SG"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501EC1D-0087-4192-9EEB-BFDFC93C89F6}" type="slidenum">
              <a:rPr lang="zh-SG" altLang="en-US" smtClean="0"/>
              <a:t>‹#›</a:t>
            </a:fld>
            <a:endParaRPr lang="zh-SG" altLang="en-US"/>
          </a:p>
        </p:txBody>
      </p:sp>
    </p:spTree>
    <p:extLst>
      <p:ext uri="{BB962C8B-B14F-4D97-AF65-F5344CB8AC3E}">
        <p14:creationId xmlns:p14="http://schemas.microsoft.com/office/powerpoint/2010/main" val="42878111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5501EC1D-0087-4192-9EEB-BFDFC93C89F6}" type="slidenum">
              <a:rPr lang="zh-SG" altLang="en-US" smtClean="0"/>
              <a:t>4</a:t>
            </a:fld>
            <a:endParaRPr lang="zh-SG" altLang="en-US"/>
          </a:p>
        </p:txBody>
      </p:sp>
    </p:spTree>
    <p:extLst>
      <p:ext uri="{BB962C8B-B14F-4D97-AF65-F5344CB8AC3E}">
        <p14:creationId xmlns:p14="http://schemas.microsoft.com/office/powerpoint/2010/main" val="34083796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smtClean="0"/>
              <a:t>In conjunction with not answering vague questions, it is also important to</a:t>
            </a:r>
            <a:r>
              <a:rPr lang="en-SG" baseline="0" dirty="0" smtClean="0"/>
              <a:t> remember that there exists a fine line where clarifications become redundant.</a:t>
            </a:r>
          </a:p>
          <a:p>
            <a:r>
              <a:rPr lang="en-SG" baseline="0" dirty="0" smtClean="0"/>
              <a:t/>
            </a:r>
            <a:br>
              <a:rPr lang="en-SG" baseline="0" dirty="0" smtClean="0"/>
            </a:br>
            <a:r>
              <a:rPr lang="en-SG" baseline="0" dirty="0" smtClean="0"/>
              <a:t>Once when applying for a spot in a fraternity, I was asked in an interview what my ideal date would be like. As I was ill-prepared for that interview, first there was a long bout of silence while I pondered what the interviewer probably meant by “date”. On hindsight, it really should’ve been obvious in what context the interviewer had meant when using the word “date”. Then, when it hit me, I came up with the most ambiguous answer </a:t>
            </a:r>
            <a:r>
              <a:rPr lang="en-SG" baseline="0" dirty="0" err="1" smtClean="0"/>
              <a:t>ever,”I</a:t>
            </a:r>
            <a:r>
              <a:rPr lang="en-SG" baseline="0" dirty="0" smtClean="0"/>
              <a:t> think my ideal date would be two people who get along and they would go out and enjoy themselves.”</a:t>
            </a:r>
            <a:br>
              <a:rPr lang="en-SG" baseline="0" dirty="0" smtClean="0"/>
            </a:br>
            <a:r>
              <a:rPr lang="en-SG" baseline="0" dirty="0" smtClean="0"/>
              <a:t>Needless to say, I didn’t get the spot.</a:t>
            </a:r>
          </a:p>
          <a:p>
            <a:endParaRPr lang="en-SG" baseline="0" dirty="0" smtClean="0"/>
          </a:p>
          <a:p>
            <a:r>
              <a:rPr lang="en-SG" baseline="0" dirty="0" smtClean="0"/>
              <a:t>Avoid ambiguity whenever possible and try to narrow down the scope of your answers.</a:t>
            </a:r>
          </a:p>
        </p:txBody>
      </p:sp>
      <p:sp>
        <p:nvSpPr>
          <p:cNvPr id="4" name="Slide Number Placeholder 3"/>
          <p:cNvSpPr>
            <a:spLocks noGrp="1"/>
          </p:cNvSpPr>
          <p:nvPr>
            <p:ph type="sldNum" sz="quarter" idx="10"/>
          </p:nvPr>
        </p:nvSpPr>
        <p:spPr/>
        <p:txBody>
          <a:bodyPr/>
          <a:lstStyle/>
          <a:p>
            <a:fld id="{5501EC1D-0087-4192-9EEB-BFDFC93C89F6}" type="slidenum">
              <a:rPr lang="zh-SG" altLang="en-US" smtClean="0"/>
              <a:t>19</a:t>
            </a:fld>
            <a:endParaRPr lang="zh-SG" altLang="en-US"/>
          </a:p>
        </p:txBody>
      </p:sp>
    </p:spTree>
    <p:extLst>
      <p:ext uri="{BB962C8B-B14F-4D97-AF65-F5344CB8AC3E}">
        <p14:creationId xmlns:p14="http://schemas.microsoft.com/office/powerpoint/2010/main" val="17667285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SG" dirty="0" smtClean="0"/>
              <a:t>Do not ask what a company can do for you.</a:t>
            </a:r>
            <a:br>
              <a:rPr lang="en-SG" dirty="0" smtClean="0"/>
            </a:br>
            <a:r>
              <a:rPr lang="en-SG" dirty="0" smtClean="0"/>
              <a:t/>
            </a:r>
            <a:br>
              <a:rPr lang="en-SG" dirty="0" smtClean="0"/>
            </a:br>
            <a:r>
              <a:rPr lang="en-SG" dirty="0" smtClean="0"/>
              <a:t>Here</a:t>
            </a:r>
            <a:r>
              <a:rPr lang="en-SG" baseline="0" dirty="0" smtClean="0"/>
              <a:t> is a quote from my mother, who has ran multiple companies in various countries, over the span of more than 20 years.</a:t>
            </a:r>
          </a:p>
          <a:p>
            <a:pPr marL="0" marR="0" indent="0" algn="l" defTabSz="914400" rtl="0" eaLnBrk="1" fontAlgn="auto" latinLnBrk="0" hangingPunct="1">
              <a:lnSpc>
                <a:spcPct val="100000"/>
              </a:lnSpc>
              <a:spcBef>
                <a:spcPts val="0"/>
              </a:spcBef>
              <a:spcAft>
                <a:spcPts val="0"/>
              </a:spcAft>
              <a:buClrTx/>
              <a:buSzTx/>
              <a:buFontTx/>
              <a:buNone/>
              <a:tabLst/>
              <a:defRPr/>
            </a:pPr>
            <a:endParaRPr lang="en-SG"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SG" baseline="0" dirty="0" smtClean="0"/>
              <a:t>Employers, like my mother, seek employees who can produce quality work. Employers do not owe it to employees to teach them. Instead, employees are expected to be proactive enough to seek their own personal growth to bring about more value to the company. </a:t>
            </a:r>
            <a:endParaRPr lang="en-SG" dirty="0" smtClean="0"/>
          </a:p>
        </p:txBody>
      </p:sp>
      <p:sp>
        <p:nvSpPr>
          <p:cNvPr id="4" name="Slide Number Placeholder 3"/>
          <p:cNvSpPr>
            <a:spLocks noGrp="1"/>
          </p:cNvSpPr>
          <p:nvPr>
            <p:ph type="sldNum" sz="quarter" idx="10"/>
          </p:nvPr>
        </p:nvSpPr>
        <p:spPr/>
        <p:txBody>
          <a:bodyPr/>
          <a:lstStyle/>
          <a:p>
            <a:fld id="{5501EC1D-0087-4192-9EEB-BFDFC93C89F6}" type="slidenum">
              <a:rPr lang="zh-SG" altLang="en-US" smtClean="0"/>
              <a:t>20</a:t>
            </a:fld>
            <a:endParaRPr lang="zh-SG" altLang="en-US"/>
          </a:p>
        </p:txBody>
      </p:sp>
    </p:spTree>
    <p:extLst>
      <p:ext uri="{BB962C8B-B14F-4D97-AF65-F5344CB8AC3E}">
        <p14:creationId xmlns:p14="http://schemas.microsoft.com/office/powerpoint/2010/main" val="933948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SG" dirty="0" smtClean="0"/>
              <a:t>Never interrupt the employer. If you don't have time to listen, neither does the employer</a:t>
            </a:r>
            <a:r>
              <a:rPr lang="en-SG" baseline="0" dirty="0" smtClean="0"/>
              <a:t> have time to listen to you.</a:t>
            </a:r>
          </a:p>
          <a:p>
            <a:pPr marL="0" marR="0" indent="0" algn="l" defTabSz="914400" rtl="0" eaLnBrk="1" fontAlgn="auto" latinLnBrk="0" hangingPunct="1">
              <a:lnSpc>
                <a:spcPct val="100000"/>
              </a:lnSpc>
              <a:spcBef>
                <a:spcPts val="0"/>
              </a:spcBef>
              <a:spcAft>
                <a:spcPts val="0"/>
              </a:spcAft>
              <a:buClrTx/>
              <a:buSzTx/>
              <a:buFontTx/>
              <a:buNone/>
              <a:tabLst/>
              <a:defRPr/>
            </a:pPr>
            <a:r>
              <a:rPr lang="en-SG" baseline="0" dirty="0" smtClean="0"/>
              <a:t>Additionally, this can only spell out a bad working attitude from you in the future if the employer chooses to hire you.</a:t>
            </a:r>
          </a:p>
          <a:p>
            <a:pPr marL="0" marR="0" indent="0" algn="l" defTabSz="914400" rtl="0" eaLnBrk="1" fontAlgn="auto" latinLnBrk="0" hangingPunct="1">
              <a:lnSpc>
                <a:spcPct val="100000"/>
              </a:lnSpc>
              <a:spcBef>
                <a:spcPts val="0"/>
              </a:spcBef>
              <a:spcAft>
                <a:spcPts val="0"/>
              </a:spcAft>
              <a:buClrTx/>
              <a:buSzTx/>
              <a:buFontTx/>
              <a:buNone/>
              <a:tabLst/>
              <a:defRPr/>
            </a:pPr>
            <a:r>
              <a:rPr lang="en-SG" baseline="0" dirty="0" smtClean="0"/>
              <a:t>This will lead him or her to reconsider whether to give you the job.</a:t>
            </a:r>
            <a:r>
              <a:rPr lang="en-SG" sz="1200" b="1" i="0" u="sng" kern="1200" dirty="0" smtClean="0">
                <a:solidFill>
                  <a:schemeClr val="tx1"/>
                </a:solidFill>
                <a:effectLst/>
                <a:latin typeface="+mn-lt"/>
                <a:ea typeface="+mn-ea"/>
                <a:cs typeface="+mn-cs"/>
              </a:rPr>
              <a:t> </a:t>
            </a:r>
            <a:endParaRPr lang="en-SG" dirty="0" smtClean="0"/>
          </a:p>
        </p:txBody>
      </p:sp>
      <p:sp>
        <p:nvSpPr>
          <p:cNvPr id="4" name="Slide Number Placeholder 3"/>
          <p:cNvSpPr>
            <a:spLocks noGrp="1"/>
          </p:cNvSpPr>
          <p:nvPr>
            <p:ph type="sldNum" sz="quarter" idx="10"/>
          </p:nvPr>
        </p:nvSpPr>
        <p:spPr/>
        <p:txBody>
          <a:bodyPr/>
          <a:lstStyle/>
          <a:p>
            <a:fld id="{5501EC1D-0087-4192-9EEB-BFDFC93C89F6}" type="slidenum">
              <a:rPr lang="zh-SG" altLang="en-US" smtClean="0"/>
              <a:t>21</a:t>
            </a:fld>
            <a:endParaRPr lang="zh-SG" altLang="en-US"/>
          </a:p>
        </p:txBody>
      </p:sp>
    </p:spTree>
    <p:extLst>
      <p:ext uri="{BB962C8B-B14F-4D97-AF65-F5344CB8AC3E}">
        <p14:creationId xmlns:p14="http://schemas.microsoft.com/office/powerpoint/2010/main" val="21859451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SG" dirty="0" smtClean="0"/>
              <a:t>Do not make</a:t>
            </a:r>
            <a:r>
              <a:rPr lang="en-SG" baseline="0" dirty="0" smtClean="0"/>
              <a:t> derogatory comments about </a:t>
            </a:r>
            <a:r>
              <a:rPr lang="en-SG" sz="1200" b="0" i="0" kern="1200" dirty="0" smtClean="0">
                <a:solidFill>
                  <a:schemeClr val="tx1"/>
                </a:solidFill>
                <a:effectLst/>
                <a:latin typeface="+mn-lt"/>
                <a:ea typeface="+mn-ea"/>
                <a:cs typeface="+mn-cs"/>
              </a:rPr>
              <a:t>your present or former employers, colleagues or companies.</a:t>
            </a:r>
          </a:p>
          <a:p>
            <a:pPr marL="0" marR="0" indent="0" algn="l" defTabSz="914400" rtl="0" eaLnBrk="1" fontAlgn="auto" latinLnBrk="0" hangingPunct="1">
              <a:lnSpc>
                <a:spcPct val="100000"/>
              </a:lnSpc>
              <a:spcBef>
                <a:spcPts val="0"/>
              </a:spcBef>
              <a:spcAft>
                <a:spcPts val="0"/>
              </a:spcAft>
              <a:buClrTx/>
              <a:buSzTx/>
              <a:buFontTx/>
              <a:buNone/>
              <a:tabLst/>
              <a:defRPr/>
            </a:pPr>
            <a:r>
              <a:rPr lang="en-SG" sz="1200" b="0" i="0" kern="1200" baseline="0" dirty="0" smtClean="0">
                <a:solidFill>
                  <a:schemeClr val="tx1"/>
                </a:solidFill>
                <a:effectLst/>
                <a:latin typeface="+mn-lt"/>
                <a:ea typeface="+mn-ea"/>
                <a:cs typeface="+mn-cs"/>
              </a:rPr>
              <a:t>This does not bring reflect good on you as it only portrays you as someone who is not a team player or a good subordinate.</a:t>
            </a:r>
          </a:p>
          <a:p>
            <a:pPr marL="0" marR="0" indent="0" algn="l" defTabSz="914400" rtl="0" eaLnBrk="1" fontAlgn="auto" latinLnBrk="0" hangingPunct="1">
              <a:lnSpc>
                <a:spcPct val="100000"/>
              </a:lnSpc>
              <a:spcBef>
                <a:spcPts val="0"/>
              </a:spcBef>
              <a:spcAft>
                <a:spcPts val="0"/>
              </a:spcAft>
              <a:buClrTx/>
              <a:buSzTx/>
              <a:buFontTx/>
              <a:buNone/>
              <a:tabLst/>
              <a:defRPr/>
            </a:pPr>
            <a:r>
              <a:rPr lang="en-SG" sz="1200" b="0" i="0" kern="1200" baseline="0" dirty="0" smtClean="0">
                <a:solidFill>
                  <a:schemeClr val="tx1"/>
                </a:solidFill>
                <a:effectLst/>
                <a:latin typeface="+mn-lt"/>
                <a:ea typeface="+mn-ea"/>
                <a:cs typeface="+mn-cs"/>
              </a:rPr>
              <a:t>Deriding your past or present work partners can make you look like a bitter person who might potentially cause unhappiness in the workplace if you join the employer’s company. This is clearly undesirable.</a:t>
            </a:r>
            <a:br>
              <a:rPr lang="en-SG" sz="1200" b="0" i="0" kern="1200" baseline="0" dirty="0" smtClean="0">
                <a:solidFill>
                  <a:schemeClr val="tx1"/>
                </a:solidFill>
                <a:effectLst/>
                <a:latin typeface="+mn-lt"/>
                <a:ea typeface="+mn-ea"/>
                <a:cs typeface="+mn-cs"/>
              </a:rPr>
            </a:br>
            <a:r>
              <a:rPr lang="en-SG" sz="1200" b="0" i="0" kern="1200" baseline="0" dirty="0" smtClean="0">
                <a:solidFill>
                  <a:schemeClr val="tx1"/>
                </a:solidFill>
                <a:effectLst/>
                <a:latin typeface="+mn-lt"/>
                <a:ea typeface="+mn-ea"/>
                <a:cs typeface="+mn-cs"/>
              </a:rPr>
              <a:t>Look at this guy, would you hire him ?</a:t>
            </a:r>
          </a:p>
        </p:txBody>
      </p:sp>
      <p:sp>
        <p:nvSpPr>
          <p:cNvPr id="4" name="Slide Number Placeholder 3"/>
          <p:cNvSpPr>
            <a:spLocks noGrp="1"/>
          </p:cNvSpPr>
          <p:nvPr>
            <p:ph type="sldNum" sz="quarter" idx="10"/>
          </p:nvPr>
        </p:nvSpPr>
        <p:spPr/>
        <p:txBody>
          <a:bodyPr/>
          <a:lstStyle/>
          <a:p>
            <a:fld id="{5501EC1D-0087-4192-9EEB-BFDFC93C89F6}" type="slidenum">
              <a:rPr lang="zh-SG" altLang="en-US" smtClean="0"/>
              <a:t>22</a:t>
            </a:fld>
            <a:endParaRPr lang="zh-SG" altLang="en-US"/>
          </a:p>
        </p:txBody>
      </p:sp>
    </p:spTree>
    <p:extLst>
      <p:ext uri="{BB962C8B-B14F-4D97-AF65-F5344CB8AC3E}">
        <p14:creationId xmlns:p14="http://schemas.microsoft.com/office/powerpoint/2010/main" val="20067205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SG" dirty="0" smtClean="0"/>
              <a:t>Eating</a:t>
            </a:r>
            <a:r>
              <a:rPr lang="en-SG" baseline="0" dirty="0" smtClean="0"/>
              <a:t> food in almost any interview is a big no-no.</a:t>
            </a:r>
          </a:p>
          <a:p>
            <a:pPr marL="0" marR="0" indent="0" algn="l" defTabSz="914400" rtl="0" eaLnBrk="1" fontAlgn="auto" latinLnBrk="0" hangingPunct="1">
              <a:lnSpc>
                <a:spcPct val="100000"/>
              </a:lnSpc>
              <a:spcBef>
                <a:spcPts val="0"/>
              </a:spcBef>
              <a:spcAft>
                <a:spcPts val="0"/>
              </a:spcAft>
              <a:buClrTx/>
              <a:buSzTx/>
              <a:buFontTx/>
              <a:buNone/>
              <a:tabLst/>
              <a:defRPr/>
            </a:pPr>
            <a:r>
              <a:rPr lang="en-SG" baseline="0" dirty="0" smtClean="0"/>
              <a:t>It conveys to the employers a sloppy attitude and lack of seriousness pertaining to the interview.</a:t>
            </a:r>
          </a:p>
          <a:p>
            <a:pPr marL="0" marR="0" indent="0" algn="l" defTabSz="914400" rtl="0" eaLnBrk="1" fontAlgn="auto" latinLnBrk="0" hangingPunct="1">
              <a:lnSpc>
                <a:spcPct val="100000"/>
              </a:lnSpc>
              <a:spcBef>
                <a:spcPts val="0"/>
              </a:spcBef>
              <a:spcAft>
                <a:spcPts val="0"/>
              </a:spcAft>
              <a:buClrTx/>
              <a:buSzTx/>
              <a:buFontTx/>
              <a:buNone/>
              <a:tabLst/>
              <a:defRPr/>
            </a:pPr>
            <a:r>
              <a:rPr lang="en-SG" baseline="0" dirty="0" smtClean="0"/>
              <a:t>Additionally it can be off-putting if you are talking and there is food in your mouth.</a:t>
            </a:r>
            <a:endParaRPr lang="en-SG" dirty="0" smtClean="0"/>
          </a:p>
        </p:txBody>
      </p:sp>
      <p:sp>
        <p:nvSpPr>
          <p:cNvPr id="4" name="Slide Number Placeholder 3"/>
          <p:cNvSpPr>
            <a:spLocks noGrp="1"/>
          </p:cNvSpPr>
          <p:nvPr>
            <p:ph type="sldNum" sz="quarter" idx="10"/>
          </p:nvPr>
        </p:nvSpPr>
        <p:spPr/>
        <p:txBody>
          <a:bodyPr/>
          <a:lstStyle/>
          <a:p>
            <a:fld id="{5501EC1D-0087-4192-9EEB-BFDFC93C89F6}" type="slidenum">
              <a:rPr lang="zh-SG" altLang="en-US" smtClean="0"/>
              <a:t>23</a:t>
            </a:fld>
            <a:endParaRPr lang="zh-SG" altLang="en-US"/>
          </a:p>
        </p:txBody>
      </p:sp>
    </p:spTree>
    <p:extLst>
      <p:ext uri="{BB962C8B-B14F-4D97-AF65-F5344CB8AC3E}">
        <p14:creationId xmlns:p14="http://schemas.microsoft.com/office/powerpoint/2010/main" val="25977739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SG" dirty="0" smtClean="0"/>
              <a:t>Ok smoking,</a:t>
            </a:r>
            <a:r>
              <a:rPr lang="en-SG" baseline="0" dirty="0" smtClean="0"/>
              <a:t> I am not referring to making up answers on the spot.</a:t>
            </a:r>
          </a:p>
          <a:p>
            <a:pPr marL="0" marR="0" indent="0" algn="l" defTabSz="914400" rtl="0" eaLnBrk="1" fontAlgn="auto" latinLnBrk="0" hangingPunct="1">
              <a:lnSpc>
                <a:spcPct val="100000"/>
              </a:lnSpc>
              <a:spcBef>
                <a:spcPts val="0"/>
              </a:spcBef>
              <a:spcAft>
                <a:spcPts val="0"/>
              </a:spcAft>
              <a:buClrTx/>
              <a:buSzTx/>
              <a:buFontTx/>
              <a:buNone/>
              <a:tabLst/>
              <a:defRPr/>
            </a:pPr>
            <a:endParaRPr lang="en-SG"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SG" baseline="0" dirty="0" smtClean="0"/>
              <a:t>I don’t know if any one of you here smoke. If you ever decide to pick up the habit, please do ensure to avoid smoking before an interview. It creates an unpleasant odour and results in an overall bad first impression.</a:t>
            </a:r>
          </a:p>
          <a:p>
            <a:pPr marL="0" marR="0" indent="0" algn="l" defTabSz="914400" rtl="0" eaLnBrk="1" fontAlgn="auto" latinLnBrk="0" hangingPunct="1">
              <a:lnSpc>
                <a:spcPct val="100000"/>
              </a:lnSpc>
              <a:spcBef>
                <a:spcPts val="0"/>
              </a:spcBef>
              <a:spcAft>
                <a:spcPts val="0"/>
              </a:spcAft>
              <a:buClrTx/>
              <a:buSzTx/>
              <a:buFontTx/>
              <a:buNone/>
              <a:tabLst/>
              <a:defRPr/>
            </a:pPr>
            <a:r>
              <a:rPr lang="en-SG" baseline="0" dirty="0" smtClean="0"/>
              <a:t>Additionally, bring some mints and mouthwash to ensure that your breath is free of the smell as well.</a:t>
            </a:r>
          </a:p>
          <a:p>
            <a:pPr marL="0" marR="0" indent="0" algn="l" defTabSz="914400" rtl="0" eaLnBrk="1" fontAlgn="auto" latinLnBrk="0" hangingPunct="1">
              <a:lnSpc>
                <a:spcPct val="100000"/>
              </a:lnSpc>
              <a:spcBef>
                <a:spcPts val="0"/>
              </a:spcBef>
              <a:spcAft>
                <a:spcPts val="0"/>
              </a:spcAft>
              <a:buClrTx/>
              <a:buSzTx/>
              <a:buFontTx/>
              <a:buNone/>
              <a:tabLst/>
              <a:defRPr/>
            </a:pPr>
            <a:r>
              <a:rPr lang="en-SG" baseline="0" dirty="0" smtClean="0"/>
              <a:t>Even if the interviewer offers you a cigarette, do kindly decline.</a:t>
            </a:r>
            <a:br>
              <a:rPr lang="en-SG" baseline="0" dirty="0" smtClean="0"/>
            </a:br>
            <a:r>
              <a:rPr lang="en-SG" baseline="0" dirty="0" smtClean="0"/>
              <a:t/>
            </a:r>
            <a:br>
              <a:rPr lang="en-SG" baseline="0" dirty="0" smtClean="0"/>
            </a:br>
            <a:r>
              <a:rPr lang="en-SG" baseline="0" dirty="0" smtClean="0"/>
              <a:t>Alternatively, you can kick the habit between now and that interview. It can be done, I did it.</a:t>
            </a:r>
          </a:p>
        </p:txBody>
      </p:sp>
      <p:sp>
        <p:nvSpPr>
          <p:cNvPr id="4" name="Slide Number Placeholder 3"/>
          <p:cNvSpPr>
            <a:spLocks noGrp="1"/>
          </p:cNvSpPr>
          <p:nvPr>
            <p:ph type="sldNum" sz="quarter" idx="10"/>
          </p:nvPr>
        </p:nvSpPr>
        <p:spPr/>
        <p:txBody>
          <a:bodyPr/>
          <a:lstStyle/>
          <a:p>
            <a:fld id="{5501EC1D-0087-4192-9EEB-BFDFC93C89F6}" type="slidenum">
              <a:rPr lang="zh-SG" altLang="en-US" smtClean="0"/>
              <a:t>24</a:t>
            </a:fld>
            <a:endParaRPr lang="zh-SG" altLang="en-US"/>
          </a:p>
        </p:txBody>
      </p:sp>
    </p:spTree>
    <p:extLst>
      <p:ext uri="{BB962C8B-B14F-4D97-AF65-F5344CB8AC3E}">
        <p14:creationId xmlns:p14="http://schemas.microsoft.com/office/powerpoint/2010/main" val="40945166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SG" dirty="0" smtClean="0"/>
              <a:t>Smell</a:t>
            </a:r>
            <a:r>
              <a:rPr lang="en-SG" baseline="0" dirty="0" smtClean="0"/>
              <a:t> is a very subjective thing, and the scent that you like might not be one that your potential employer likes.</a:t>
            </a:r>
          </a:p>
          <a:p>
            <a:pPr marL="0" marR="0" indent="0" algn="l" defTabSz="914400" rtl="0" eaLnBrk="1" fontAlgn="auto" latinLnBrk="0" hangingPunct="1">
              <a:lnSpc>
                <a:spcPct val="100000"/>
              </a:lnSpc>
              <a:spcBef>
                <a:spcPts val="0"/>
              </a:spcBef>
              <a:spcAft>
                <a:spcPts val="0"/>
              </a:spcAft>
              <a:buClrTx/>
              <a:buSzTx/>
              <a:buFontTx/>
              <a:buNone/>
              <a:tabLst/>
              <a:defRPr/>
            </a:pPr>
            <a:r>
              <a:rPr lang="en-SG" baseline="0" dirty="0" smtClean="0"/>
              <a:t>On top of that, wearing strong perfume or cologne distracts the employer from the interview at hand and does not help you when you are trying to promote your expertise.</a:t>
            </a:r>
          </a:p>
        </p:txBody>
      </p:sp>
      <p:sp>
        <p:nvSpPr>
          <p:cNvPr id="4" name="Slide Number Placeholder 3"/>
          <p:cNvSpPr>
            <a:spLocks noGrp="1"/>
          </p:cNvSpPr>
          <p:nvPr>
            <p:ph type="sldNum" sz="quarter" idx="10"/>
          </p:nvPr>
        </p:nvSpPr>
        <p:spPr/>
        <p:txBody>
          <a:bodyPr/>
          <a:lstStyle/>
          <a:p>
            <a:fld id="{5501EC1D-0087-4192-9EEB-BFDFC93C89F6}" type="slidenum">
              <a:rPr lang="zh-SG" altLang="en-US" smtClean="0"/>
              <a:t>25</a:t>
            </a:fld>
            <a:endParaRPr lang="zh-SG" altLang="en-US"/>
          </a:p>
        </p:txBody>
      </p:sp>
    </p:spTree>
    <p:extLst>
      <p:ext uri="{BB962C8B-B14F-4D97-AF65-F5344CB8AC3E}">
        <p14:creationId xmlns:p14="http://schemas.microsoft.com/office/powerpoint/2010/main" val="17070487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SG" baseline="0" dirty="0" smtClean="0"/>
          </a:p>
        </p:txBody>
      </p:sp>
      <p:sp>
        <p:nvSpPr>
          <p:cNvPr id="4" name="Slide Number Placeholder 3"/>
          <p:cNvSpPr>
            <a:spLocks noGrp="1"/>
          </p:cNvSpPr>
          <p:nvPr>
            <p:ph type="sldNum" sz="quarter" idx="10"/>
          </p:nvPr>
        </p:nvSpPr>
        <p:spPr/>
        <p:txBody>
          <a:bodyPr/>
          <a:lstStyle/>
          <a:p>
            <a:fld id="{5501EC1D-0087-4192-9EEB-BFDFC93C89F6}" type="slidenum">
              <a:rPr lang="zh-SG" altLang="en-US" smtClean="0"/>
              <a:t>30</a:t>
            </a:fld>
            <a:endParaRPr lang="zh-SG" altLang="en-US"/>
          </a:p>
        </p:txBody>
      </p:sp>
    </p:spTree>
    <p:extLst>
      <p:ext uri="{BB962C8B-B14F-4D97-AF65-F5344CB8AC3E}">
        <p14:creationId xmlns:p14="http://schemas.microsoft.com/office/powerpoint/2010/main" val="8142650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SG" baseline="0" dirty="0" smtClean="0"/>
          </a:p>
        </p:txBody>
      </p:sp>
      <p:sp>
        <p:nvSpPr>
          <p:cNvPr id="4" name="Slide Number Placeholder 3"/>
          <p:cNvSpPr>
            <a:spLocks noGrp="1"/>
          </p:cNvSpPr>
          <p:nvPr>
            <p:ph type="sldNum" sz="quarter" idx="10"/>
          </p:nvPr>
        </p:nvSpPr>
        <p:spPr/>
        <p:txBody>
          <a:bodyPr/>
          <a:lstStyle/>
          <a:p>
            <a:fld id="{5501EC1D-0087-4192-9EEB-BFDFC93C89F6}" type="slidenum">
              <a:rPr lang="zh-SG" altLang="en-US" smtClean="0"/>
              <a:t>32</a:t>
            </a:fld>
            <a:endParaRPr lang="zh-SG" altLang="en-US"/>
          </a:p>
        </p:txBody>
      </p:sp>
    </p:spTree>
    <p:extLst>
      <p:ext uri="{BB962C8B-B14F-4D97-AF65-F5344CB8AC3E}">
        <p14:creationId xmlns:p14="http://schemas.microsoft.com/office/powerpoint/2010/main" val="30990930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smtClean="0"/>
              <a:t>General</a:t>
            </a:r>
            <a:r>
              <a:rPr lang="en-SG" baseline="0" dirty="0" smtClean="0"/>
              <a:t> rule of thumb - </a:t>
            </a:r>
            <a:r>
              <a:rPr lang="en-SG" dirty="0" smtClean="0"/>
              <a:t>Better to be overdressed than underdressed</a:t>
            </a:r>
            <a:endParaRPr lang="en-SG" dirty="0"/>
          </a:p>
        </p:txBody>
      </p:sp>
      <p:sp>
        <p:nvSpPr>
          <p:cNvPr id="4" name="Slide Number Placeholder 3"/>
          <p:cNvSpPr>
            <a:spLocks noGrp="1"/>
          </p:cNvSpPr>
          <p:nvPr>
            <p:ph type="sldNum" sz="quarter" idx="10"/>
          </p:nvPr>
        </p:nvSpPr>
        <p:spPr/>
        <p:txBody>
          <a:bodyPr/>
          <a:lstStyle/>
          <a:p>
            <a:fld id="{5501EC1D-0087-4192-9EEB-BFDFC93C89F6}" type="slidenum">
              <a:rPr lang="zh-SG" altLang="en-US" smtClean="0"/>
              <a:t>7</a:t>
            </a:fld>
            <a:endParaRPr lang="zh-SG" altLang="en-US"/>
          </a:p>
        </p:txBody>
      </p:sp>
    </p:spTree>
    <p:extLst>
      <p:ext uri="{BB962C8B-B14F-4D97-AF65-F5344CB8AC3E}">
        <p14:creationId xmlns:p14="http://schemas.microsoft.com/office/powerpoint/2010/main" val="19348471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smtClean="0"/>
              <a:t>You want to look presentable, not like these</a:t>
            </a:r>
            <a:endParaRPr lang="en-SG" dirty="0"/>
          </a:p>
        </p:txBody>
      </p:sp>
      <p:sp>
        <p:nvSpPr>
          <p:cNvPr id="4" name="Slide Number Placeholder 3"/>
          <p:cNvSpPr>
            <a:spLocks noGrp="1"/>
          </p:cNvSpPr>
          <p:nvPr>
            <p:ph type="sldNum" sz="quarter" idx="10"/>
          </p:nvPr>
        </p:nvSpPr>
        <p:spPr/>
        <p:txBody>
          <a:bodyPr/>
          <a:lstStyle/>
          <a:p>
            <a:fld id="{5501EC1D-0087-4192-9EEB-BFDFC93C89F6}" type="slidenum">
              <a:rPr lang="zh-SG" altLang="en-US" smtClean="0"/>
              <a:t>8</a:t>
            </a:fld>
            <a:endParaRPr lang="zh-SG" altLang="en-US"/>
          </a:p>
        </p:txBody>
      </p:sp>
    </p:spTree>
    <p:extLst>
      <p:ext uri="{BB962C8B-B14F-4D97-AF65-F5344CB8AC3E}">
        <p14:creationId xmlns:p14="http://schemas.microsoft.com/office/powerpoint/2010/main" val="8328476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smtClean="0"/>
              <a:t>Bad impression and unsightly</a:t>
            </a:r>
            <a:endParaRPr lang="en-SG" dirty="0"/>
          </a:p>
        </p:txBody>
      </p:sp>
      <p:sp>
        <p:nvSpPr>
          <p:cNvPr id="4" name="Slide Number Placeholder 3"/>
          <p:cNvSpPr>
            <a:spLocks noGrp="1"/>
          </p:cNvSpPr>
          <p:nvPr>
            <p:ph type="sldNum" sz="quarter" idx="10"/>
          </p:nvPr>
        </p:nvSpPr>
        <p:spPr/>
        <p:txBody>
          <a:bodyPr/>
          <a:lstStyle/>
          <a:p>
            <a:fld id="{5501EC1D-0087-4192-9EEB-BFDFC93C89F6}" type="slidenum">
              <a:rPr lang="zh-SG" altLang="en-US" smtClean="0"/>
              <a:t>9</a:t>
            </a:fld>
            <a:endParaRPr lang="zh-SG" altLang="en-US"/>
          </a:p>
        </p:txBody>
      </p:sp>
    </p:spTree>
    <p:extLst>
      <p:ext uri="{BB962C8B-B14F-4D97-AF65-F5344CB8AC3E}">
        <p14:creationId xmlns:p14="http://schemas.microsoft.com/office/powerpoint/2010/main" val="4465488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SG" dirty="0" smtClean="0"/>
              <a:t>Body</a:t>
            </a:r>
            <a:r>
              <a:rPr lang="en-US" altLang="zh-SG" baseline="0" dirty="0" smtClean="0"/>
              <a:t> language conveys more information about your mind state than the spoken language, so we need to manage our body language in interviews. Our body and mind are close related. People infer our mind-state from our body movement, because our body movement is determined by our mind-state.</a:t>
            </a:r>
          </a:p>
          <a:p>
            <a:endParaRPr lang="en-US" altLang="zh-SG" baseline="0" dirty="0" smtClean="0"/>
          </a:p>
          <a:p>
            <a:r>
              <a:rPr lang="en-US" altLang="zh-SG" baseline="0" dirty="0" smtClean="0"/>
              <a:t>Manage of body movement is essentially the management of our mind state.</a:t>
            </a:r>
          </a:p>
          <a:p>
            <a:endParaRPr lang="en-US" altLang="zh-SG" baseline="0" dirty="0" smtClean="0"/>
          </a:p>
          <a:p>
            <a:r>
              <a:rPr lang="en-US" altLang="zh-SG" baseline="0" dirty="0" smtClean="0"/>
              <a:t>Mind comes first.</a:t>
            </a:r>
          </a:p>
          <a:p>
            <a:endParaRPr lang="en-US" altLang="zh-SG" baseline="0" dirty="0" smtClean="0"/>
          </a:p>
          <a:p>
            <a:r>
              <a:rPr lang="en-US" altLang="zh-SG" dirty="0" smtClean="0"/>
              <a:t>Confident</a:t>
            </a:r>
            <a:r>
              <a:rPr lang="en-US" altLang="zh-SG" baseline="0" dirty="0" smtClean="0"/>
              <a:t> people naturally look convincing and passionate people naturally uses body movement to convey ideas.</a:t>
            </a:r>
          </a:p>
          <a:p>
            <a:endParaRPr lang="en-US" altLang="zh-SG" baseline="0" dirty="0" smtClean="0"/>
          </a:p>
          <a:p>
            <a:r>
              <a:rPr lang="en-US" altLang="zh-CN" dirty="0" smtClean="0"/>
              <a:t>If the mind is nervous, you cannot stop being look nervous. You may try to stop scratching</a:t>
            </a:r>
            <a:r>
              <a:rPr lang="en-US" altLang="zh-CN" baseline="0" dirty="0" smtClean="0"/>
              <a:t> the hair, but you may not notice your voice is shaking. There are endless list of things to be fixed if the mind is not prepared.</a:t>
            </a:r>
          </a:p>
        </p:txBody>
      </p:sp>
      <p:sp>
        <p:nvSpPr>
          <p:cNvPr id="4" name="灯片编号占位符 3"/>
          <p:cNvSpPr>
            <a:spLocks noGrp="1"/>
          </p:cNvSpPr>
          <p:nvPr>
            <p:ph type="sldNum" sz="quarter" idx="10"/>
          </p:nvPr>
        </p:nvSpPr>
        <p:spPr/>
        <p:txBody>
          <a:bodyPr/>
          <a:lstStyle/>
          <a:p>
            <a:fld id="{5501EC1D-0087-4192-9EEB-BFDFC93C89F6}" type="slidenum">
              <a:rPr lang="zh-SG" altLang="en-US" smtClean="0"/>
              <a:t>13</a:t>
            </a:fld>
            <a:endParaRPr lang="zh-SG" altLang="en-US"/>
          </a:p>
        </p:txBody>
      </p:sp>
    </p:spTree>
    <p:extLst>
      <p:ext uri="{BB962C8B-B14F-4D97-AF65-F5344CB8AC3E}">
        <p14:creationId xmlns:p14="http://schemas.microsoft.com/office/powerpoint/2010/main" val="5180792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SG" dirty="0" smtClean="0"/>
              <a:t>You</a:t>
            </a:r>
            <a:r>
              <a:rPr lang="en-US" altLang="zh-SG" baseline="0" dirty="0" smtClean="0"/>
              <a:t> and your interviewer meet for a purpose. With the limited time, you need to give your interviewers as much evidences as you can to convince him/her that you fit the requirement for the opportunity.</a:t>
            </a:r>
          </a:p>
          <a:p>
            <a:endParaRPr lang="en-US" altLang="zh-SG" baseline="0" dirty="0" smtClean="0"/>
          </a:p>
          <a:p>
            <a:r>
              <a:rPr lang="en-US" altLang="zh-SG" baseline="0" dirty="0" smtClean="0"/>
              <a:t>This is so important as I want to share about my personal experience here.</a:t>
            </a:r>
          </a:p>
          <a:p>
            <a:endParaRPr lang="en-US" altLang="zh-SG" baseline="0" dirty="0" smtClean="0"/>
          </a:p>
          <a:p>
            <a:r>
              <a:rPr lang="en-US" altLang="zh-SG" baseline="0" dirty="0" smtClean="0"/>
              <a:t>I have failed the USP interview…. Because… </a:t>
            </a:r>
            <a:endParaRPr lang="zh-SG" altLang="en-US" dirty="0"/>
          </a:p>
        </p:txBody>
      </p:sp>
      <p:sp>
        <p:nvSpPr>
          <p:cNvPr id="4" name="灯片编号占位符 3"/>
          <p:cNvSpPr>
            <a:spLocks noGrp="1"/>
          </p:cNvSpPr>
          <p:nvPr>
            <p:ph type="sldNum" sz="quarter" idx="10"/>
          </p:nvPr>
        </p:nvSpPr>
        <p:spPr/>
        <p:txBody>
          <a:bodyPr/>
          <a:lstStyle/>
          <a:p>
            <a:fld id="{5501EC1D-0087-4192-9EEB-BFDFC93C89F6}" type="slidenum">
              <a:rPr lang="zh-SG" altLang="en-US" smtClean="0"/>
              <a:t>14</a:t>
            </a:fld>
            <a:endParaRPr lang="zh-SG" altLang="en-US"/>
          </a:p>
        </p:txBody>
      </p:sp>
    </p:spTree>
    <p:extLst>
      <p:ext uri="{BB962C8B-B14F-4D97-AF65-F5344CB8AC3E}">
        <p14:creationId xmlns:p14="http://schemas.microsoft.com/office/powerpoint/2010/main" val="10721377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SG" dirty="0" smtClean="0"/>
              <a:t>This</a:t>
            </a:r>
            <a:r>
              <a:rPr lang="en-US" altLang="zh-SG" baseline="0" dirty="0" smtClean="0"/>
              <a:t> is an job description taken from the </a:t>
            </a:r>
            <a:r>
              <a:rPr lang="en-US" altLang="zh-SG" baseline="0" dirty="0" err="1" smtClean="0"/>
              <a:t>Stjobs</a:t>
            </a:r>
            <a:r>
              <a:rPr lang="en-US" altLang="zh-SG" baseline="0" dirty="0" smtClean="0"/>
              <a:t> website. The left-side is the text description which is not supposed to be read. On the right I have extracted 3 points from the job description.</a:t>
            </a:r>
          </a:p>
          <a:p>
            <a:endParaRPr lang="en-US" altLang="zh-SG" baseline="0" dirty="0" smtClean="0"/>
          </a:p>
          <a:p>
            <a:r>
              <a:rPr lang="en-US" altLang="zh-SG" baseline="0" dirty="0" smtClean="0"/>
              <a:t>So how should you fit yourself in the job description?</a:t>
            </a:r>
          </a:p>
          <a:p>
            <a:endParaRPr lang="en-US" altLang="zh-SG" baseline="0" dirty="0" smtClean="0"/>
          </a:p>
          <a:p>
            <a:r>
              <a:rPr lang="en-US" altLang="zh-SG" baseline="0" dirty="0" smtClean="0"/>
              <a:t>Performance driven: it stresses on the meritocracy nature of the company. Monetary result is the most essential quality for them. Do not discuss your vision and values, but share with them your working experience. You may want to talk about how did you achieve above-average result in your field. E.g. in preparing of the final exam, knowing that I am unable to get all the As, I do detailed revision for the courses I am good at to ensure an A and trying all the past-year papers for the modules which I am not good at to quickly improve my grade, finally I secured my second-class honor.</a:t>
            </a:r>
          </a:p>
          <a:p>
            <a:endParaRPr lang="en-US" altLang="zh-SG" baseline="0" dirty="0" smtClean="0"/>
          </a:p>
          <a:p>
            <a:r>
              <a:rPr lang="en-US" altLang="zh-SG" baseline="0" dirty="0" smtClean="0"/>
              <a:t>Support: being responsive and know how to resolve team collaboration problems</a:t>
            </a:r>
          </a:p>
          <a:p>
            <a:endParaRPr lang="en-US" altLang="zh-SG" baseline="0" dirty="0" smtClean="0"/>
          </a:p>
          <a:p>
            <a:r>
              <a:rPr lang="en-US" altLang="zh-SG" baseline="0" dirty="0" smtClean="0"/>
              <a:t>Attractive scheme: tricky part, it is not difficult to design an attractive commission scheme. Giving more money is apparently more attractive. Unfortunately, this requirement is asking you to exploit your co-workers to the largest extent with as little rewards as possible. How to respond to such a requirement? This is an art, not a science, so you need to show them you are a successful, exploitive person. E.g. I am very strict at my co-workers, because I can give them an offer that they cannot resist. For example, ….</a:t>
            </a:r>
          </a:p>
          <a:p>
            <a:endParaRPr lang="zh-SG" altLang="en-US" dirty="0"/>
          </a:p>
        </p:txBody>
      </p:sp>
      <p:sp>
        <p:nvSpPr>
          <p:cNvPr id="4" name="灯片编号占位符 3"/>
          <p:cNvSpPr>
            <a:spLocks noGrp="1"/>
          </p:cNvSpPr>
          <p:nvPr>
            <p:ph type="sldNum" sz="quarter" idx="10"/>
          </p:nvPr>
        </p:nvSpPr>
        <p:spPr/>
        <p:txBody>
          <a:bodyPr/>
          <a:lstStyle/>
          <a:p>
            <a:fld id="{5501EC1D-0087-4192-9EEB-BFDFC93C89F6}" type="slidenum">
              <a:rPr lang="zh-SG" altLang="en-US" smtClean="0"/>
              <a:t>15</a:t>
            </a:fld>
            <a:endParaRPr lang="zh-SG" altLang="en-US"/>
          </a:p>
        </p:txBody>
      </p:sp>
    </p:spTree>
    <p:extLst>
      <p:ext uri="{BB962C8B-B14F-4D97-AF65-F5344CB8AC3E}">
        <p14:creationId xmlns:p14="http://schemas.microsoft.com/office/powerpoint/2010/main" val="2319344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smtClean="0"/>
              <a:t>Good</a:t>
            </a:r>
            <a:r>
              <a:rPr lang="en-SG" baseline="0" dirty="0" smtClean="0"/>
              <a:t> afternoon everyone, I am Julian and today I will be presenting on the “</a:t>
            </a:r>
            <a:r>
              <a:rPr lang="en-SG" baseline="0" dirty="0" err="1" smtClean="0"/>
              <a:t>don’t”s</a:t>
            </a:r>
            <a:r>
              <a:rPr lang="en-SG" baseline="0" dirty="0" smtClean="0"/>
              <a:t> of an interview. In particular, I will be covering the communications and behaviours that an interviewee should try to avoid if he, or she, is going for an important interview.</a:t>
            </a:r>
            <a:endParaRPr lang="en-SG" dirty="0"/>
          </a:p>
        </p:txBody>
      </p:sp>
      <p:sp>
        <p:nvSpPr>
          <p:cNvPr id="4" name="Slide Number Placeholder 3"/>
          <p:cNvSpPr>
            <a:spLocks noGrp="1"/>
          </p:cNvSpPr>
          <p:nvPr>
            <p:ph type="sldNum" sz="quarter" idx="10"/>
          </p:nvPr>
        </p:nvSpPr>
        <p:spPr/>
        <p:txBody>
          <a:bodyPr/>
          <a:lstStyle/>
          <a:p>
            <a:fld id="{5501EC1D-0087-4192-9EEB-BFDFC93C89F6}" type="slidenum">
              <a:rPr lang="zh-SG" altLang="en-US" smtClean="0"/>
              <a:t>17</a:t>
            </a:fld>
            <a:endParaRPr lang="zh-SG" altLang="en-US"/>
          </a:p>
        </p:txBody>
      </p:sp>
    </p:spTree>
    <p:extLst>
      <p:ext uri="{BB962C8B-B14F-4D97-AF65-F5344CB8AC3E}">
        <p14:creationId xmlns:p14="http://schemas.microsoft.com/office/powerpoint/2010/main" val="40654735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smtClean="0"/>
              <a:t>Don't answer vague questions. Rather than answering questions you think you hear, get the employer to be more specific and then respond.</a:t>
            </a:r>
          </a:p>
          <a:p>
            <a:r>
              <a:rPr lang="en-SG" dirty="0" smtClean="0"/>
              <a:t>Answering</a:t>
            </a:r>
            <a:r>
              <a:rPr lang="en-SG" baseline="0" dirty="0" smtClean="0"/>
              <a:t> vague questions only create opportunities for you to potentially blurt out something totally irrelevant.</a:t>
            </a:r>
          </a:p>
          <a:p>
            <a:r>
              <a:rPr lang="en-SG" baseline="0" dirty="0" smtClean="0"/>
              <a:t>In the best scenario, you answer the question accurately, in the worst, you create a bad impression for yourself.</a:t>
            </a:r>
            <a:r>
              <a:rPr lang="en-SG" sz="1200" b="0" i="0" kern="1200" baseline="0" dirty="0" smtClean="0">
                <a:solidFill>
                  <a:schemeClr val="tx1"/>
                </a:solidFill>
                <a:effectLst/>
                <a:latin typeface="+mn-lt"/>
                <a:ea typeface="+mn-ea"/>
                <a:cs typeface="+mn-cs"/>
              </a:rPr>
              <a:t> </a:t>
            </a:r>
            <a:endParaRPr lang="en-SG" baseline="0" dirty="0" smtClean="0"/>
          </a:p>
        </p:txBody>
      </p:sp>
      <p:sp>
        <p:nvSpPr>
          <p:cNvPr id="4" name="Slide Number Placeholder 3"/>
          <p:cNvSpPr>
            <a:spLocks noGrp="1"/>
          </p:cNvSpPr>
          <p:nvPr>
            <p:ph type="sldNum" sz="quarter" idx="10"/>
          </p:nvPr>
        </p:nvSpPr>
        <p:spPr/>
        <p:txBody>
          <a:bodyPr/>
          <a:lstStyle/>
          <a:p>
            <a:fld id="{5501EC1D-0087-4192-9EEB-BFDFC93C89F6}" type="slidenum">
              <a:rPr lang="zh-SG" altLang="en-US" smtClean="0"/>
              <a:t>18</a:t>
            </a:fld>
            <a:endParaRPr lang="zh-SG" altLang="en-US"/>
          </a:p>
        </p:txBody>
      </p:sp>
    </p:spTree>
    <p:extLst>
      <p:ext uri="{BB962C8B-B14F-4D97-AF65-F5344CB8AC3E}">
        <p14:creationId xmlns:p14="http://schemas.microsoft.com/office/powerpoint/2010/main" val="32527611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11" name="Freeform 6"/>
          <p:cNvSpPr/>
          <p:nvPr/>
        </p:nvSpPr>
        <p:spPr bwMode="auto">
          <a:xfrm>
            <a:off x="0" y="-3175"/>
            <a:ext cx="9144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08831" y="1449146"/>
            <a:ext cx="7526338" cy="2971051"/>
          </a:xfrm>
        </p:spPr>
        <p:txBody>
          <a:bodyPr/>
          <a:lstStyle>
            <a:lvl1pPr>
              <a:defRPr sz="5400"/>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808831" y="5280847"/>
            <a:ext cx="7526338" cy="434974"/>
          </a:xfrm>
        </p:spPr>
        <p:txBody>
          <a:bodyPr anchor="t"/>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en-US" dirty="0"/>
          </a:p>
        </p:txBody>
      </p:sp>
      <p:sp>
        <p:nvSpPr>
          <p:cNvPr id="4" name="Date Placeholder 3"/>
          <p:cNvSpPr>
            <a:spLocks noGrp="1"/>
          </p:cNvSpPr>
          <p:nvPr>
            <p:ph type="dt" sz="half" idx="10"/>
          </p:nvPr>
        </p:nvSpPr>
        <p:spPr/>
        <p:txBody>
          <a:bodyPr/>
          <a:lstStyle/>
          <a:p>
            <a:fld id="{CCC07F1D-6EC5-4E99-BA92-5EA217BDCEFD}" type="datetimeFigureOut">
              <a:rPr lang="zh-SG" altLang="en-US" smtClean="0"/>
              <a:t>17/2/2016</a:t>
            </a:fld>
            <a:endParaRPr lang="zh-SG" altLang="en-US"/>
          </a:p>
        </p:txBody>
      </p:sp>
      <p:sp>
        <p:nvSpPr>
          <p:cNvPr id="5" name="Footer Placeholder 4"/>
          <p:cNvSpPr>
            <a:spLocks noGrp="1"/>
          </p:cNvSpPr>
          <p:nvPr>
            <p:ph type="ftr" sz="quarter" idx="11"/>
          </p:nvPr>
        </p:nvSpPr>
        <p:spPr/>
        <p:txBody>
          <a:bodyPr/>
          <a:lstStyle/>
          <a:p>
            <a:endParaRPr lang="zh-SG" altLang="en-US"/>
          </a:p>
        </p:txBody>
      </p:sp>
      <p:sp>
        <p:nvSpPr>
          <p:cNvPr id="6" name="Slide Number Placeholder 5"/>
          <p:cNvSpPr>
            <a:spLocks noGrp="1"/>
          </p:cNvSpPr>
          <p:nvPr>
            <p:ph type="sldNum" sz="quarter" idx="12"/>
          </p:nvPr>
        </p:nvSpPr>
        <p:spPr/>
        <p:txBody>
          <a:bodyPr/>
          <a:lstStyle/>
          <a:p>
            <a:fld id="{A471C0C2-8AF6-4753-A5BB-1A04E87659BB}" type="slidenum">
              <a:rPr lang="zh-SG" altLang="en-US" smtClean="0"/>
              <a:t>‹#›</a:t>
            </a:fld>
            <a:endParaRPr lang="zh-SG" altLang="en-US"/>
          </a:p>
        </p:txBody>
      </p:sp>
    </p:spTree>
    <p:extLst>
      <p:ext uri="{BB962C8B-B14F-4D97-AF65-F5344CB8AC3E}">
        <p14:creationId xmlns:p14="http://schemas.microsoft.com/office/powerpoint/2010/main" val="7102438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带描述的全景图片">
    <p:spTree>
      <p:nvGrpSpPr>
        <p:cNvPr id="1" name=""/>
        <p:cNvGrpSpPr/>
        <p:nvPr/>
      </p:nvGrpSpPr>
      <p:grpSpPr>
        <a:xfrm>
          <a:off x="0" y="0"/>
          <a:ext cx="0" cy="0"/>
          <a:chOff x="0" y="0"/>
          <a:chExt cx="0" cy="0"/>
        </a:xfrm>
      </p:grpSpPr>
      <p:sp>
        <p:nvSpPr>
          <p:cNvPr id="2" name="Title 1"/>
          <p:cNvSpPr>
            <a:spLocks noGrp="1"/>
          </p:cNvSpPr>
          <p:nvPr>
            <p:ph type="title"/>
          </p:nvPr>
        </p:nvSpPr>
        <p:spPr>
          <a:xfrm>
            <a:off x="804863" y="4800600"/>
            <a:ext cx="7526337" cy="566738"/>
          </a:xfrm>
        </p:spPr>
        <p:txBody>
          <a:bodyPr anchor="b">
            <a:normAutofit/>
          </a:bodyPr>
          <a:lstStyle>
            <a:lvl1pPr algn="l">
              <a:defRPr sz="2400" b="0"/>
            </a:lvl1pPr>
          </a:lstStyle>
          <a:p>
            <a:r>
              <a:rPr lang="zh-CN" altLang="en-US" smtClean="0"/>
              <a:t>单击此处编辑母版标题样式</a:t>
            </a:r>
            <a:endParaRPr lang="en-US" dirty="0"/>
          </a:p>
        </p:txBody>
      </p:sp>
      <p:sp>
        <p:nvSpPr>
          <p:cNvPr id="15" name="Picture Placeholder 14"/>
          <p:cNvSpPr>
            <a:spLocks noGrp="1" noChangeAspect="1"/>
          </p:cNvSpPr>
          <p:nvPr>
            <p:ph type="pic" sz="quarter" idx="13"/>
          </p:nvPr>
        </p:nvSpPr>
        <p:spPr bwMode="auto">
          <a:xfrm>
            <a:off x="0" y="0"/>
            <a:ext cx="9144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1600"/>
            </a:lvl1pPr>
          </a:lstStyle>
          <a:p>
            <a:r>
              <a:rPr lang="zh-CN" altLang="en-US" smtClean="0"/>
              <a:t>单击图标添加图片</a:t>
            </a:r>
            <a:endParaRPr lang="en-US" dirty="0"/>
          </a:p>
        </p:txBody>
      </p:sp>
      <p:sp>
        <p:nvSpPr>
          <p:cNvPr id="4" name="Text Placeholder 3"/>
          <p:cNvSpPr>
            <a:spLocks noGrp="1"/>
          </p:cNvSpPr>
          <p:nvPr>
            <p:ph type="body" sz="half" idx="2"/>
          </p:nvPr>
        </p:nvSpPr>
        <p:spPr>
          <a:xfrm>
            <a:off x="804863" y="5367338"/>
            <a:ext cx="7526337"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CCC07F1D-6EC5-4E99-BA92-5EA217BDCEFD}" type="datetimeFigureOut">
              <a:rPr lang="zh-SG" altLang="en-US" smtClean="0"/>
              <a:t>17/2/2016</a:t>
            </a:fld>
            <a:endParaRPr lang="zh-SG" altLang="en-US"/>
          </a:p>
        </p:txBody>
      </p:sp>
      <p:sp>
        <p:nvSpPr>
          <p:cNvPr id="6" name="Footer Placeholder 5"/>
          <p:cNvSpPr>
            <a:spLocks noGrp="1"/>
          </p:cNvSpPr>
          <p:nvPr>
            <p:ph type="ftr" sz="quarter" idx="11"/>
          </p:nvPr>
        </p:nvSpPr>
        <p:spPr/>
        <p:txBody>
          <a:bodyPr/>
          <a:lstStyle/>
          <a:p>
            <a:endParaRPr lang="zh-SG" altLang="en-US"/>
          </a:p>
        </p:txBody>
      </p:sp>
      <p:sp>
        <p:nvSpPr>
          <p:cNvPr id="7" name="Slide Number Placeholder 6"/>
          <p:cNvSpPr>
            <a:spLocks noGrp="1"/>
          </p:cNvSpPr>
          <p:nvPr>
            <p:ph type="sldNum" sz="quarter" idx="12"/>
          </p:nvPr>
        </p:nvSpPr>
        <p:spPr/>
        <p:txBody>
          <a:bodyPr/>
          <a:lstStyle/>
          <a:p>
            <a:fld id="{A471C0C2-8AF6-4753-A5BB-1A04E87659BB}" type="slidenum">
              <a:rPr lang="zh-SG" altLang="en-US" smtClean="0"/>
              <a:t>‹#›</a:t>
            </a:fld>
            <a:endParaRPr lang="zh-SG" altLang="en-US"/>
          </a:p>
        </p:txBody>
      </p:sp>
    </p:spTree>
    <p:extLst>
      <p:ext uri="{BB962C8B-B14F-4D97-AF65-F5344CB8AC3E}">
        <p14:creationId xmlns:p14="http://schemas.microsoft.com/office/powerpoint/2010/main" val="37979863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带描述的引言">
    <p:spTree>
      <p:nvGrpSpPr>
        <p:cNvPr id="1" name=""/>
        <p:cNvGrpSpPr/>
        <p:nvPr/>
      </p:nvGrpSpPr>
      <p:grpSpPr>
        <a:xfrm>
          <a:off x="0" y="0"/>
          <a:ext cx="0" cy="0"/>
          <a:chOff x="0" y="0"/>
          <a:chExt cx="0" cy="0"/>
        </a:xfrm>
      </p:grpSpPr>
      <p:sp>
        <p:nvSpPr>
          <p:cNvPr id="8" name="Freeform 6"/>
          <p:cNvSpPr>
            <a:spLocks noChangeAspect="1"/>
          </p:cNvSpPr>
          <p:nvPr/>
        </p:nvSpPr>
        <p:spPr bwMode="auto">
          <a:xfrm>
            <a:off x="485107" y="1338479"/>
            <a:ext cx="4749312"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649573" y="1495525"/>
            <a:ext cx="4420380" cy="2645912"/>
          </a:xfrm>
        </p:spPr>
        <p:txBody>
          <a:bodyPr anchor="b"/>
          <a:lstStyle>
            <a:lvl1pPr algn="l">
              <a:defRPr sz="4200" b="1" cap="none"/>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651226" y="4700702"/>
            <a:ext cx="4418727" cy="713241"/>
          </a:xfrm>
        </p:spPr>
        <p:txBody>
          <a:bodyPr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9" name="Text Placeholder 5"/>
          <p:cNvSpPr>
            <a:spLocks noGrp="1"/>
          </p:cNvSpPr>
          <p:nvPr>
            <p:ph type="body" sz="quarter" idx="16"/>
          </p:nvPr>
        </p:nvSpPr>
        <p:spPr>
          <a:xfrm>
            <a:off x="5398884" y="1338479"/>
            <a:ext cx="3302316" cy="4075464"/>
          </a:xfrm>
        </p:spPr>
        <p:txBody>
          <a:bodyPr anchor="t"/>
          <a:lstStyle>
            <a:lvl1pPr marL="0" indent="0">
              <a:buFontTx/>
              <a:buNone/>
              <a:defRPr/>
            </a:lvl1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CCC07F1D-6EC5-4E99-BA92-5EA217BDCEFD}" type="datetimeFigureOut">
              <a:rPr lang="zh-SG" altLang="en-US" smtClean="0"/>
              <a:t>17/2/2016</a:t>
            </a:fld>
            <a:endParaRPr lang="zh-SG" altLang="en-US"/>
          </a:p>
        </p:txBody>
      </p:sp>
      <p:sp>
        <p:nvSpPr>
          <p:cNvPr id="5" name="Footer Placeholder 4"/>
          <p:cNvSpPr>
            <a:spLocks noGrp="1"/>
          </p:cNvSpPr>
          <p:nvPr>
            <p:ph type="ftr" sz="quarter" idx="11"/>
          </p:nvPr>
        </p:nvSpPr>
        <p:spPr/>
        <p:txBody>
          <a:bodyPr/>
          <a:lstStyle/>
          <a:p>
            <a:endParaRPr lang="zh-SG" altLang="en-US"/>
          </a:p>
        </p:txBody>
      </p:sp>
      <p:sp>
        <p:nvSpPr>
          <p:cNvPr id="6" name="Slide Number Placeholder 5"/>
          <p:cNvSpPr>
            <a:spLocks noGrp="1"/>
          </p:cNvSpPr>
          <p:nvPr>
            <p:ph type="sldNum" sz="quarter" idx="12"/>
          </p:nvPr>
        </p:nvSpPr>
        <p:spPr/>
        <p:txBody>
          <a:bodyPr/>
          <a:lstStyle/>
          <a:p>
            <a:fld id="{A471C0C2-8AF6-4753-A5BB-1A04E87659BB}" type="slidenum">
              <a:rPr lang="zh-SG" altLang="en-US" smtClean="0"/>
              <a:t>‹#›</a:t>
            </a:fld>
            <a:endParaRPr lang="zh-SG" altLang="en-US"/>
          </a:p>
        </p:txBody>
      </p:sp>
    </p:spTree>
    <p:extLst>
      <p:ext uri="{BB962C8B-B14F-4D97-AF65-F5344CB8AC3E}">
        <p14:creationId xmlns:p14="http://schemas.microsoft.com/office/powerpoint/2010/main" val="69549773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sp>
        <p:nvSpPr>
          <p:cNvPr id="9" name="Freeform 6"/>
          <p:cNvSpPr>
            <a:spLocks noChangeAspect="1"/>
          </p:cNvSpPr>
          <p:nvPr/>
        </p:nvSpPr>
        <p:spPr bwMode="auto">
          <a:xfrm>
            <a:off x="855663" y="2286585"/>
            <a:ext cx="3671336"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017816" y="2435956"/>
            <a:ext cx="3286891" cy="2007789"/>
          </a:xfrm>
        </p:spPr>
        <p:txBody>
          <a:bodyPr/>
          <a:lstStyle>
            <a:lvl1pPr>
              <a:defRPr sz="3200"/>
            </a:lvl1pPr>
          </a:lstStyle>
          <a:p>
            <a:r>
              <a:rPr lang="zh-CN" altLang="en-US" smtClean="0"/>
              <a:t>单击此处编辑母版标题样式</a:t>
            </a:r>
            <a:endParaRPr lang="en-US" dirty="0"/>
          </a:p>
        </p:txBody>
      </p:sp>
      <p:sp>
        <p:nvSpPr>
          <p:cNvPr id="6" name="Text Placeholder 5"/>
          <p:cNvSpPr>
            <a:spLocks noGrp="1"/>
          </p:cNvSpPr>
          <p:nvPr>
            <p:ph type="body" sz="quarter" idx="16"/>
          </p:nvPr>
        </p:nvSpPr>
        <p:spPr>
          <a:xfrm>
            <a:off x="4616450" y="2286000"/>
            <a:ext cx="3671888" cy="2300288"/>
          </a:xfrm>
        </p:spPr>
        <p:txBody>
          <a:bodyPr anchor="t"/>
          <a:lstStyle>
            <a:lvl1pPr marL="0" indent="0">
              <a:buFontTx/>
              <a:buNone/>
              <a:defRPr/>
            </a:lvl1pPr>
          </a:lstStyle>
          <a:p>
            <a:pPr lvl="0"/>
            <a:r>
              <a:rPr lang="zh-CN" altLang="en-US" smtClean="0"/>
              <a:t>单击此处编辑母版文本样式</a:t>
            </a:r>
          </a:p>
        </p:txBody>
      </p:sp>
      <p:sp>
        <p:nvSpPr>
          <p:cNvPr id="2" name="Date Placeholder 1"/>
          <p:cNvSpPr>
            <a:spLocks noGrp="1"/>
          </p:cNvSpPr>
          <p:nvPr>
            <p:ph type="dt" sz="half" idx="10"/>
          </p:nvPr>
        </p:nvSpPr>
        <p:spPr/>
        <p:txBody>
          <a:bodyPr/>
          <a:lstStyle/>
          <a:p>
            <a:fld id="{CCC07F1D-6EC5-4E99-BA92-5EA217BDCEFD}" type="datetimeFigureOut">
              <a:rPr lang="zh-SG" altLang="en-US" smtClean="0"/>
              <a:t>17/2/2016</a:t>
            </a:fld>
            <a:endParaRPr lang="zh-SG" altLang="en-US"/>
          </a:p>
        </p:txBody>
      </p:sp>
      <p:sp>
        <p:nvSpPr>
          <p:cNvPr id="3" name="Footer Placeholder 2"/>
          <p:cNvSpPr>
            <a:spLocks noGrp="1"/>
          </p:cNvSpPr>
          <p:nvPr>
            <p:ph type="ftr" sz="quarter" idx="11"/>
          </p:nvPr>
        </p:nvSpPr>
        <p:spPr/>
        <p:txBody>
          <a:bodyPr/>
          <a:lstStyle/>
          <a:p>
            <a:endParaRPr lang="zh-SG" altLang="en-US"/>
          </a:p>
        </p:txBody>
      </p:sp>
      <p:sp>
        <p:nvSpPr>
          <p:cNvPr id="4" name="Slide Number Placeholder 3"/>
          <p:cNvSpPr>
            <a:spLocks noGrp="1"/>
          </p:cNvSpPr>
          <p:nvPr>
            <p:ph type="sldNum" sz="quarter" idx="12"/>
          </p:nvPr>
        </p:nvSpPr>
        <p:spPr/>
        <p:txBody>
          <a:bodyPr/>
          <a:lstStyle/>
          <a:p>
            <a:fld id="{A471C0C2-8AF6-4753-A5BB-1A04E87659BB}" type="slidenum">
              <a:rPr lang="zh-SG" altLang="en-US" smtClean="0"/>
              <a:t>‹#›</a:t>
            </a:fld>
            <a:endParaRPr lang="zh-SG" altLang="en-US"/>
          </a:p>
        </p:txBody>
      </p:sp>
    </p:spTree>
    <p:extLst>
      <p:ext uri="{BB962C8B-B14F-4D97-AF65-F5344CB8AC3E}">
        <p14:creationId xmlns:p14="http://schemas.microsoft.com/office/powerpoint/2010/main" val="340862811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7" name="Freeform 6"/>
          <p:cNvSpPr/>
          <p:nvPr/>
        </p:nvSpPr>
        <p:spPr bwMode="auto">
          <a:xfrm>
            <a:off x="0" y="0"/>
            <a:ext cx="9144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ancho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CCC07F1D-6EC5-4E99-BA92-5EA217BDCEFD}" type="datetimeFigureOut">
              <a:rPr lang="zh-SG" altLang="en-US" smtClean="0"/>
              <a:t>17/2/2016</a:t>
            </a:fld>
            <a:endParaRPr lang="zh-SG" altLang="en-US"/>
          </a:p>
        </p:txBody>
      </p:sp>
      <p:sp>
        <p:nvSpPr>
          <p:cNvPr id="5" name="Footer Placeholder 4"/>
          <p:cNvSpPr>
            <a:spLocks noGrp="1"/>
          </p:cNvSpPr>
          <p:nvPr>
            <p:ph type="ftr" sz="quarter" idx="11"/>
          </p:nvPr>
        </p:nvSpPr>
        <p:spPr/>
        <p:txBody>
          <a:bodyPr/>
          <a:lstStyle/>
          <a:p>
            <a:endParaRPr lang="zh-SG" altLang="en-US"/>
          </a:p>
        </p:txBody>
      </p:sp>
      <p:sp>
        <p:nvSpPr>
          <p:cNvPr id="6" name="Slide Number Placeholder 5"/>
          <p:cNvSpPr>
            <a:spLocks noGrp="1"/>
          </p:cNvSpPr>
          <p:nvPr>
            <p:ph type="sldNum" sz="quarter" idx="12"/>
          </p:nvPr>
        </p:nvSpPr>
        <p:spPr/>
        <p:txBody>
          <a:bodyPr/>
          <a:lstStyle/>
          <a:p>
            <a:fld id="{A471C0C2-8AF6-4753-A5BB-1A04E87659BB}" type="slidenum">
              <a:rPr lang="zh-SG" altLang="en-US" smtClean="0"/>
              <a:t>‹#›</a:t>
            </a:fld>
            <a:endParaRPr lang="zh-SG" altLang="en-US"/>
          </a:p>
        </p:txBody>
      </p:sp>
    </p:spTree>
    <p:extLst>
      <p:ext uri="{BB962C8B-B14F-4D97-AF65-F5344CB8AC3E}">
        <p14:creationId xmlns:p14="http://schemas.microsoft.com/office/powerpoint/2010/main" val="237922465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12" name="Freeform 6"/>
          <p:cNvSpPr>
            <a:spLocks noChangeAspect="1"/>
          </p:cNvSpPr>
          <p:nvPr/>
        </p:nvSpPr>
        <p:spPr bwMode="auto">
          <a:xfrm>
            <a:off x="5752238" y="446089"/>
            <a:ext cx="3391762" cy="5414962"/>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xtLst>
            <a:ext uri="{91240B29-F687-4F45-9708-019B960494DF}">
              <a14:hiddenLine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9" name="AutoShape 4"/>
          <p:cNvSpPr>
            <a:spLocks noChangeAspect="1" noChangeArrowheads="1" noTextEdit="1"/>
          </p:cNvSpPr>
          <p:nvPr/>
        </p:nvSpPr>
        <p:spPr bwMode="auto">
          <a:xfrm>
            <a:off x="5233988" y="0"/>
            <a:ext cx="3910012" cy="586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p>
      <p:sp>
        <p:nvSpPr>
          <p:cNvPr id="2" name="Vertical Title 1"/>
          <p:cNvSpPr>
            <a:spLocks noGrp="1"/>
          </p:cNvSpPr>
          <p:nvPr>
            <p:ph type="title" orient="vert"/>
          </p:nvPr>
        </p:nvSpPr>
        <p:spPr>
          <a:xfrm>
            <a:off x="6137655" y="586171"/>
            <a:ext cx="1701800" cy="513479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04862" y="446089"/>
            <a:ext cx="4947376" cy="5414962"/>
          </a:xfrm>
        </p:spPr>
        <p:txBody>
          <a:bodyPr vert="eaVert" ancho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CCC07F1D-6EC5-4E99-BA92-5EA217BDCEFD}" type="datetimeFigureOut">
              <a:rPr lang="zh-SG" altLang="en-US" smtClean="0"/>
              <a:t>17/2/2016</a:t>
            </a:fld>
            <a:endParaRPr lang="zh-SG" altLang="en-US"/>
          </a:p>
        </p:txBody>
      </p:sp>
      <p:sp>
        <p:nvSpPr>
          <p:cNvPr id="5" name="Footer Placeholder 4"/>
          <p:cNvSpPr>
            <a:spLocks noGrp="1"/>
          </p:cNvSpPr>
          <p:nvPr>
            <p:ph type="ftr" sz="quarter" idx="11"/>
          </p:nvPr>
        </p:nvSpPr>
        <p:spPr/>
        <p:txBody>
          <a:bodyPr/>
          <a:lstStyle/>
          <a:p>
            <a:endParaRPr lang="zh-SG" altLang="en-US"/>
          </a:p>
        </p:txBody>
      </p:sp>
      <p:sp>
        <p:nvSpPr>
          <p:cNvPr id="6" name="Slide Number Placeholder 5"/>
          <p:cNvSpPr>
            <a:spLocks noGrp="1"/>
          </p:cNvSpPr>
          <p:nvPr>
            <p:ph type="sldNum" sz="quarter" idx="12"/>
          </p:nvPr>
        </p:nvSpPr>
        <p:spPr/>
        <p:txBody>
          <a:bodyPr/>
          <a:lstStyle/>
          <a:p>
            <a:fld id="{A471C0C2-8AF6-4753-A5BB-1A04E87659BB}" type="slidenum">
              <a:rPr lang="zh-SG" altLang="en-US" smtClean="0"/>
              <a:t>‹#›</a:t>
            </a:fld>
            <a:endParaRPr lang="zh-SG" altLang="en-US"/>
          </a:p>
        </p:txBody>
      </p:sp>
    </p:spTree>
    <p:extLst>
      <p:ext uri="{BB962C8B-B14F-4D97-AF65-F5344CB8AC3E}">
        <p14:creationId xmlns:p14="http://schemas.microsoft.com/office/powerpoint/2010/main" val="13667290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11" name="Freeform 6"/>
          <p:cNvSpPr/>
          <p:nvPr/>
        </p:nvSpPr>
        <p:spPr bwMode="auto">
          <a:xfrm>
            <a:off x="0" y="0"/>
            <a:ext cx="9144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idx="1"/>
          </p:nvPr>
        </p:nvSpPr>
        <p:spPr>
          <a:xfrm>
            <a:off x="809997" y="2222287"/>
            <a:ext cx="7524003" cy="363651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CCC07F1D-6EC5-4E99-BA92-5EA217BDCEFD}" type="datetimeFigureOut">
              <a:rPr lang="zh-SG" altLang="en-US" smtClean="0"/>
              <a:t>17/2/2016</a:t>
            </a:fld>
            <a:endParaRPr lang="zh-SG" altLang="en-US"/>
          </a:p>
        </p:txBody>
      </p:sp>
      <p:sp>
        <p:nvSpPr>
          <p:cNvPr id="5" name="Footer Placeholder 4"/>
          <p:cNvSpPr>
            <a:spLocks noGrp="1"/>
          </p:cNvSpPr>
          <p:nvPr>
            <p:ph type="ftr" sz="quarter" idx="11"/>
          </p:nvPr>
        </p:nvSpPr>
        <p:spPr/>
        <p:txBody>
          <a:bodyPr/>
          <a:lstStyle/>
          <a:p>
            <a:endParaRPr lang="zh-SG" altLang="en-US"/>
          </a:p>
        </p:txBody>
      </p:sp>
      <p:sp>
        <p:nvSpPr>
          <p:cNvPr id="6" name="Slide Number Placeholder 5"/>
          <p:cNvSpPr>
            <a:spLocks noGrp="1"/>
          </p:cNvSpPr>
          <p:nvPr>
            <p:ph type="sldNum" sz="quarter" idx="12"/>
          </p:nvPr>
        </p:nvSpPr>
        <p:spPr/>
        <p:txBody>
          <a:bodyPr/>
          <a:lstStyle/>
          <a:p>
            <a:fld id="{A471C0C2-8AF6-4753-A5BB-1A04E87659BB}" type="slidenum">
              <a:rPr lang="zh-SG" altLang="en-US" smtClean="0"/>
              <a:t>‹#›</a:t>
            </a:fld>
            <a:endParaRPr lang="zh-SG" altLang="en-US"/>
          </a:p>
        </p:txBody>
      </p:sp>
    </p:spTree>
    <p:extLst>
      <p:ext uri="{BB962C8B-B14F-4D97-AF65-F5344CB8AC3E}">
        <p14:creationId xmlns:p14="http://schemas.microsoft.com/office/powerpoint/2010/main" val="39598857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10" name="Freeform 7"/>
          <p:cNvSpPr/>
          <p:nvPr/>
        </p:nvSpPr>
        <p:spPr bwMode="auto">
          <a:xfrm>
            <a:off x="0" y="0"/>
            <a:ext cx="9144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04863" y="2951396"/>
            <a:ext cx="7526337" cy="1468800"/>
          </a:xfrm>
        </p:spPr>
        <p:txBody>
          <a:bodyPr anchor="b"/>
          <a:lstStyle>
            <a:lvl1pPr algn="r">
              <a:defRPr sz="4800" b="1" cap="none"/>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804863" y="5281200"/>
            <a:ext cx="7526337" cy="433955"/>
          </a:xfrm>
        </p:spPr>
        <p:txBody>
          <a:bodyPr anchor="t">
            <a:no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CCC07F1D-6EC5-4E99-BA92-5EA217BDCEFD}" type="datetimeFigureOut">
              <a:rPr lang="zh-SG" altLang="en-US" smtClean="0"/>
              <a:t>17/2/2016</a:t>
            </a:fld>
            <a:endParaRPr lang="zh-SG" altLang="en-US"/>
          </a:p>
        </p:txBody>
      </p:sp>
      <p:sp>
        <p:nvSpPr>
          <p:cNvPr id="5" name="Footer Placeholder 4"/>
          <p:cNvSpPr>
            <a:spLocks noGrp="1"/>
          </p:cNvSpPr>
          <p:nvPr>
            <p:ph type="ftr" sz="quarter" idx="11"/>
          </p:nvPr>
        </p:nvSpPr>
        <p:spPr/>
        <p:txBody>
          <a:bodyPr/>
          <a:lstStyle/>
          <a:p>
            <a:endParaRPr lang="zh-SG" altLang="en-US"/>
          </a:p>
        </p:txBody>
      </p:sp>
      <p:sp>
        <p:nvSpPr>
          <p:cNvPr id="6" name="Slide Number Placeholder 5"/>
          <p:cNvSpPr>
            <a:spLocks noGrp="1"/>
          </p:cNvSpPr>
          <p:nvPr>
            <p:ph type="sldNum" sz="quarter" idx="12"/>
          </p:nvPr>
        </p:nvSpPr>
        <p:spPr/>
        <p:txBody>
          <a:bodyPr/>
          <a:lstStyle/>
          <a:p>
            <a:fld id="{A471C0C2-8AF6-4753-A5BB-1A04E87659BB}" type="slidenum">
              <a:rPr lang="zh-SG" altLang="en-US" smtClean="0"/>
              <a:t>‹#›</a:t>
            </a:fld>
            <a:endParaRPr lang="zh-SG" altLang="en-US"/>
          </a:p>
        </p:txBody>
      </p:sp>
    </p:spTree>
    <p:extLst>
      <p:ext uri="{BB962C8B-B14F-4D97-AF65-F5344CB8AC3E}">
        <p14:creationId xmlns:p14="http://schemas.microsoft.com/office/powerpoint/2010/main" val="11245376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8" name="Freeform 6"/>
          <p:cNvSpPr/>
          <p:nvPr/>
        </p:nvSpPr>
        <p:spPr bwMode="auto">
          <a:xfrm>
            <a:off x="0" y="0"/>
            <a:ext cx="9144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09996" y="2222287"/>
            <a:ext cx="3670723" cy="3638763"/>
          </a:xfrm>
        </p:spPr>
        <p:txBody>
          <a:bodyPr>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Content Placeholder 3"/>
          <p:cNvSpPr>
            <a:spLocks noGrp="1"/>
          </p:cNvSpPr>
          <p:nvPr>
            <p:ph sz="half" idx="2"/>
          </p:nvPr>
        </p:nvSpPr>
        <p:spPr>
          <a:xfrm>
            <a:off x="4663280" y="2222287"/>
            <a:ext cx="3670720" cy="3638763"/>
          </a:xfrm>
        </p:spPr>
        <p:txBody>
          <a:bodyPr>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CCC07F1D-6EC5-4E99-BA92-5EA217BDCEFD}" type="datetimeFigureOut">
              <a:rPr lang="zh-SG" altLang="en-US" smtClean="0"/>
              <a:t>17/2/2016</a:t>
            </a:fld>
            <a:endParaRPr lang="zh-SG" altLang="en-US"/>
          </a:p>
        </p:txBody>
      </p:sp>
      <p:sp>
        <p:nvSpPr>
          <p:cNvPr id="6" name="Footer Placeholder 5"/>
          <p:cNvSpPr>
            <a:spLocks noGrp="1"/>
          </p:cNvSpPr>
          <p:nvPr>
            <p:ph type="ftr" sz="quarter" idx="11"/>
          </p:nvPr>
        </p:nvSpPr>
        <p:spPr/>
        <p:txBody>
          <a:bodyPr/>
          <a:lstStyle/>
          <a:p>
            <a:endParaRPr lang="zh-SG" altLang="en-US"/>
          </a:p>
        </p:txBody>
      </p:sp>
      <p:sp>
        <p:nvSpPr>
          <p:cNvPr id="7" name="Slide Number Placeholder 6"/>
          <p:cNvSpPr>
            <a:spLocks noGrp="1"/>
          </p:cNvSpPr>
          <p:nvPr>
            <p:ph type="sldNum" sz="quarter" idx="12"/>
          </p:nvPr>
        </p:nvSpPr>
        <p:spPr/>
        <p:txBody>
          <a:bodyPr/>
          <a:lstStyle/>
          <a:p>
            <a:fld id="{A471C0C2-8AF6-4753-A5BB-1A04E87659BB}" type="slidenum">
              <a:rPr lang="zh-SG" altLang="en-US" smtClean="0"/>
              <a:t>‹#›</a:t>
            </a:fld>
            <a:endParaRPr lang="zh-SG" altLang="en-US"/>
          </a:p>
        </p:txBody>
      </p:sp>
    </p:spTree>
    <p:extLst>
      <p:ext uri="{BB962C8B-B14F-4D97-AF65-F5344CB8AC3E}">
        <p14:creationId xmlns:p14="http://schemas.microsoft.com/office/powerpoint/2010/main" val="12856272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Freeform 6"/>
          <p:cNvSpPr/>
          <p:nvPr/>
        </p:nvSpPr>
        <p:spPr bwMode="auto">
          <a:xfrm>
            <a:off x="0" y="0"/>
            <a:ext cx="9144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809996" y="2174875"/>
            <a:ext cx="3670723"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Content Placeholder 3"/>
          <p:cNvSpPr>
            <a:spLocks noGrp="1"/>
          </p:cNvSpPr>
          <p:nvPr>
            <p:ph sz="half" idx="2"/>
          </p:nvPr>
        </p:nvSpPr>
        <p:spPr>
          <a:xfrm>
            <a:off x="809996" y="2751137"/>
            <a:ext cx="3687391" cy="3109913"/>
          </a:xfrm>
        </p:spPr>
        <p:txBody>
          <a:bodyPr anchor="t">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Text Placeholder 4"/>
          <p:cNvSpPr>
            <a:spLocks noGrp="1"/>
          </p:cNvSpPr>
          <p:nvPr>
            <p:ph type="body" sz="quarter" idx="3"/>
          </p:nvPr>
        </p:nvSpPr>
        <p:spPr>
          <a:xfrm>
            <a:off x="4663280" y="2174875"/>
            <a:ext cx="3670720"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Content Placeholder 5"/>
          <p:cNvSpPr>
            <a:spLocks noGrp="1"/>
          </p:cNvSpPr>
          <p:nvPr>
            <p:ph sz="quarter" idx="4"/>
          </p:nvPr>
        </p:nvSpPr>
        <p:spPr>
          <a:xfrm>
            <a:off x="4663280" y="2751137"/>
            <a:ext cx="3670720" cy="3109913"/>
          </a:xfrm>
        </p:spPr>
        <p:txBody>
          <a:bodyPr anchor="t">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CCC07F1D-6EC5-4E99-BA92-5EA217BDCEFD}" type="datetimeFigureOut">
              <a:rPr lang="zh-SG" altLang="en-US" smtClean="0"/>
              <a:t>17/2/2016</a:t>
            </a:fld>
            <a:endParaRPr lang="zh-SG" altLang="en-US"/>
          </a:p>
        </p:txBody>
      </p:sp>
      <p:sp>
        <p:nvSpPr>
          <p:cNvPr id="8" name="Footer Placeholder 7"/>
          <p:cNvSpPr>
            <a:spLocks noGrp="1"/>
          </p:cNvSpPr>
          <p:nvPr>
            <p:ph type="ftr" sz="quarter" idx="11"/>
          </p:nvPr>
        </p:nvSpPr>
        <p:spPr/>
        <p:txBody>
          <a:bodyPr/>
          <a:lstStyle/>
          <a:p>
            <a:endParaRPr lang="zh-SG" altLang="en-US"/>
          </a:p>
        </p:txBody>
      </p:sp>
      <p:sp>
        <p:nvSpPr>
          <p:cNvPr id="9" name="Slide Number Placeholder 8"/>
          <p:cNvSpPr>
            <a:spLocks noGrp="1"/>
          </p:cNvSpPr>
          <p:nvPr>
            <p:ph type="sldNum" sz="quarter" idx="12"/>
          </p:nvPr>
        </p:nvSpPr>
        <p:spPr/>
        <p:txBody>
          <a:bodyPr/>
          <a:lstStyle/>
          <a:p>
            <a:fld id="{A471C0C2-8AF6-4753-A5BB-1A04E87659BB}" type="slidenum">
              <a:rPr lang="zh-SG" altLang="en-US" smtClean="0"/>
              <a:t>‹#›</a:t>
            </a:fld>
            <a:endParaRPr lang="zh-SG" altLang="en-US"/>
          </a:p>
        </p:txBody>
      </p:sp>
    </p:spTree>
    <p:extLst>
      <p:ext uri="{BB962C8B-B14F-4D97-AF65-F5344CB8AC3E}">
        <p14:creationId xmlns:p14="http://schemas.microsoft.com/office/powerpoint/2010/main" val="5451159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6" name="Freeform 6"/>
          <p:cNvSpPr/>
          <p:nvPr/>
        </p:nvSpPr>
        <p:spPr bwMode="auto">
          <a:xfrm>
            <a:off x="0" y="0"/>
            <a:ext cx="9144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fld id="{CCC07F1D-6EC5-4E99-BA92-5EA217BDCEFD}" type="datetimeFigureOut">
              <a:rPr lang="zh-SG" altLang="en-US" smtClean="0"/>
              <a:t>17/2/2016</a:t>
            </a:fld>
            <a:endParaRPr lang="zh-SG" altLang="en-US"/>
          </a:p>
        </p:txBody>
      </p:sp>
      <p:sp>
        <p:nvSpPr>
          <p:cNvPr id="4" name="Footer Placeholder 3"/>
          <p:cNvSpPr>
            <a:spLocks noGrp="1"/>
          </p:cNvSpPr>
          <p:nvPr>
            <p:ph type="ftr" sz="quarter" idx="11"/>
          </p:nvPr>
        </p:nvSpPr>
        <p:spPr/>
        <p:txBody>
          <a:bodyPr/>
          <a:lstStyle/>
          <a:p>
            <a:endParaRPr lang="zh-SG" altLang="en-US"/>
          </a:p>
        </p:txBody>
      </p:sp>
      <p:sp>
        <p:nvSpPr>
          <p:cNvPr id="5" name="Slide Number Placeholder 4"/>
          <p:cNvSpPr>
            <a:spLocks noGrp="1"/>
          </p:cNvSpPr>
          <p:nvPr>
            <p:ph type="sldNum" sz="quarter" idx="12"/>
          </p:nvPr>
        </p:nvSpPr>
        <p:spPr/>
        <p:txBody>
          <a:bodyPr/>
          <a:lstStyle/>
          <a:p>
            <a:fld id="{A471C0C2-8AF6-4753-A5BB-1A04E87659BB}" type="slidenum">
              <a:rPr lang="zh-SG" altLang="en-US" smtClean="0"/>
              <a:t>‹#›</a:t>
            </a:fld>
            <a:endParaRPr lang="zh-SG" altLang="en-US"/>
          </a:p>
        </p:txBody>
      </p:sp>
    </p:spTree>
    <p:extLst>
      <p:ext uri="{BB962C8B-B14F-4D97-AF65-F5344CB8AC3E}">
        <p14:creationId xmlns:p14="http://schemas.microsoft.com/office/powerpoint/2010/main" val="13943927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CC07F1D-6EC5-4E99-BA92-5EA217BDCEFD}" type="datetimeFigureOut">
              <a:rPr lang="zh-SG" altLang="en-US" smtClean="0"/>
              <a:t>17/2/2016</a:t>
            </a:fld>
            <a:endParaRPr lang="zh-SG" altLang="en-US"/>
          </a:p>
        </p:txBody>
      </p:sp>
      <p:sp>
        <p:nvSpPr>
          <p:cNvPr id="3" name="Footer Placeholder 2"/>
          <p:cNvSpPr>
            <a:spLocks noGrp="1"/>
          </p:cNvSpPr>
          <p:nvPr>
            <p:ph type="ftr" sz="quarter" idx="11"/>
          </p:nvPr>
        </p:nvSpPr>
        <p:spPr/>
        <p:txBody>
          <a:bodyPr/>
          <a:lstStyle/>
          <a:p>
            <a:endParaRPr lang="zh-SG" altLang="en-US"/>
          </a:p>
        </p:txBody>
      </p:sp>
      <p:sp>
        <p:nvSpPr>
          <p:cNvPr id="4" name="Slide Number Placeholder 3"/>
          <p:cNvSpPr>
            <a:spLocks noGrp="1"/>
          </p:cNvSpPr>
          <p:nvPr>
            <p:ph type="sldNum" sz="quarter" idx="12"/>
          </p:nvPr>
        </p:nvSpPr>
        <p:spPr/>
        <p:txBody>
          <a:bodyPr/>
          <a:lstStyle/>
          <a:p>
            <a:fld id="{A471C0C2-8AF6-4753-A5BB-1A04E87659BB}" type="slidenum">
              <a:rPr lang="zh-SG" altLang="en-US" smtClean="0"/>
              <a:t>‹#›</a:t>
            </a:fld>
            <a:endParaRPr lang="zh-SG" altLang="en-US"/>
          </a:p>
        </p:txBody>
      </p:sp>
    </p:spTree>
    <p:extLst>
      <p:ext uri="{BB962C8B-B14F-4D97-AF65-F5344CB8AC3E}">
        <p14:creationId xmlns:p14="http://schemas.microsoft.com/office/powerpoint/2010/main" val="36904085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12" name="Freeform 6"/>
          <p:cNvSpPr>
            <a:spLocks noChangeAspect="1"/>
          </p:cNvSpPr>
          <p:nvPr/>
        </p:nvSpPr>
        <p:spPr bwMode="auto">
          <a:xfrm>
            <a:off x="804863" y="446086"/>
            <a:ext cx="2660650" cy="1814651"/>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xtLst>
            <a:ext uri="{91240B29-F687-4F45-9708-019B960494DF}">
              <a14:hiddenLine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04863" y="446088"/>
            <a:ext cx="2660650" cy="1618396"/>
          </a:xfrm>
        </p:spPr>
        <p:txBody>
          <a:bodyPr anchor="b"/>
          <a:lstStyle>
            <a:lvl1pPr algn="l">
              <a:defRPr sz="2000" b="1"/>
            </a:lvl1pPr>
          </a:lstStyle>
          <a:p>
            <a:r>
              <a:rPr lang="zh-CN" altLang="en-US" smtClean="0"/>
              <a:t>单击此处编辑母版标题样式</a:t>
            </a:r>
            <a:endParaRPr lang="en-US" dirty="0"/>
          </a:p>
        </p:txBody>
      </p:sp>
      <p:sp>
        <p:nvSpPr>
          <p:cNvPr id="3" name="Content Placeholder 2"/>
          <p:cNvSpPr>
            <a:spLocks noGrp="1"/>
          </p:cNvSpPr>
          <p:nvPr>
            <p:ph idx="1"/>
          </p:nvPr>
        </p:nvSpPr>
        <p:spPr>
          <a:xfrm>
            <a:off x="3641724" y="446087"/>
            <a:ext cx="4689475" cy="5414963"/>
          </a:xfrm>
        </p:spPr>
        <p:txBody>
          <a:bodyPr>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Text Placeholder 3"/>
          <p:cNvSpPr>
            <a:spLocks noGrp="1"/>
          </p:cNvSpPr>
          <p:nvPr>
            <p:ph type="body" sz="half" idx="2"/>
          </p:nvPr>
        </p:nvSpPr>
        <p:spPr>
          <a:xfrm>
            <a:off x="804863" y="2260737"/>
            <a:ext cx="2660650" cy="36003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CCC07F1D-6EC5-4E99-BA92-5EA217BDCEFD}" type="datetimeFigureOut">
              <a:rPr lang="zh-SG" altLang="en-US" smtClean="0"/>
              <a:t>17/2/2016</a:t>
            </a:fld>
            <a:endParaRPr lang="zh-SG" altLang="en-US"/>
          </a:p>
        </p:txBody>
      </p:sp>
      <p:sp>
        <p:nvSpPr>
          <p:cNvPr id="6" name="Footer Placeholder 5"/>
          <p:cNvSpPr>
            <a:spLocks noGrp="1"/>
          </p:cNvSpPr>
          <p:nvPr>
            <p:ph type="ftr" sz="quarter" idx="11"/>
          </p:nvPr>
        </p:nvSpPr>
        <p:spPr/>
        <p:txBody>
          <a:bodyPr/>
          <a:lstStyle/>
          <a:p>
            <a:endParaRPr lang="zh-SG" altLang="en-US"/>
          </a:p>
        </p:txBody>
      </p:sp>
      <p:sp>
        <p:nvSpPr>
          <p:cNvPr id="7" name="Slide Number Placeholder 6"/>
          <p:cNvSpPr>
            <a:spLocks noGrp="1"/>
          </p:cNvSpPr>
          <p:nvPr>
            <p:ph type="sldNum" sz="quarter" idx="12"/>
          </p:nvPr>
        </p:nvSpPr>
        <p:spPr/>
        <p:txBody>
          <a:bodyPr/>
          <a:lstStyle/>
          <a:p>
            <a:fld id="{A471C0C2-8AF6-4753-A5BB-1A04E87659BB}" type="slidenum">
              <a:rPr lang="zh-SG" altLang="en-US" smtClean="0"/>
              <a:t>‹#›</a:t>
            </a:fld>
            <a:endParaRPr lang="zh-SG" altLang="en-US"/>
          </a:p>
        </p:txBody>
      </p:sp>
    </p:spTree>
    <p:extLst>
      <p:ext uri="{BB962C8B-B14F-4D97-AF65-F5344CB8AC3E}">
        <p14:creationId xmlns:p14="http://schemas.microsoft.com/office/powerpoint/2010/main" val="14512810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09996" y="727521"/>
            <a:ext cx="3501548" cy="1617163"/>
          </a:xfrm>
        </p:spPr>
        <p:txBody>
          <a:bodyPr anchor="b">
            <a:normAutofit/>
          </a:bodyPr>
          <a:lstStyle>
            <a:lvl1pPr algn="l">
              <a:defRPr sz="2400" b="0"/>
            </a:lvl1pPr>
          </a:lstStyle>
          <a:p>
            <a:r>
              <a:rPr lang="zh-CN" altLang="en-US" smtClean="0"/>
              <a:t>单击此处编辑母版标题样式</a:t>
            </a:r>
            <a:endParaRPr lang="en-US" dirty="0"/>
          </a:p>
        </p:txBody>
      </p:sp>
      <p:sp>
        <p:nvSpPr>
          <p:cNvPr id="9" name="Picture Placeholder 11"/>
          <p:cNvSpPr>
            <a:spLocks noGrp="1" noChangeAspect="1"/>
          </p:cNvSpPr>
          <p:nvPr>
            <p:ph type="pic" sz="quarter" idx="13"/>
          </p:nvPr>
        </p:nvSpPr>
        <p:spPr bwMode="auto">
          <a:xfrm>
            <a:off x="4573588" y="0"/>
            <a:ext cx="4570412" cy="68580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headEnd/>
            <a:tailEnd/>
          </a:ln>
          <a:effectLst/>
        </p:spPr>
        <p:txBody>
          <a:bodyPr wrap="square" numCol="1" anchor="t" anchorCtr="0" compatLnSpc="1">
            <a:prstTxWarp prst="textNoShape">
              <a:avLst/>
            </a:prstTxWarp>
            <a:normAutofit/>
          </a:bodyPr>
          <a:lstStyle>
            <a:lvl1pPr algn="ctr">
              <a:buFontTx/>
              <a:buNone/>
              <a:defRPr sz="1400"/>
            </a:lvl1pPr>
          </a:lstStyle>
          <a:p>
            <a:r>
              <a:rPr lang="zh-CN" altLang="en-US" smtClean="0"/>
              <a:t>单击图标添加图片</a:t>
            </a:r>
            <a:endParaRPr lang="en-US" dirty="0"/>
          </a:p>
        </p:txBody>
      </p:sp>
      <p:sp>
        <p:nvSpPr>
          <p:cNvPr id="4" name="Text Placeholder 3"/>
          <p:cNvSpPr>
            <a:spLocks noGrp="1"/>
          </p:cNvSpPr>
          <p:nvPr>
            <p:ph type="body" sz="half" idx="2"/>
          </p:nvPr>
        </p:nvSpPr>
        <p:spPr>
          <a:xfrm>
            <a:off x="809996" y="2344684"/>
            <a:ext cx="3501548" cy="3516365"/>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Date Placeholder 4"/>
          <p:cNvSpPr>
            <a:spLocks noGrp="1"/>
          </p:cNvSpPr>
          <p:nvPr>
            <p:ph type="dt" sz="half" idx="10"/>
          </p:nvPr>
        </p:nvSpPr>
        <p:spPr>
          <a:xfrm>
            <a:off x="2914357" y="6041361"/>
            <a:ext cx="732659" cy="365125"/>
          </a:xfrm>
        </p:spPr>
        <p:txBody>
          <a:bodyPr/>
          <a:lstStyle/>
          <a:p>
            <a:fld id="{CCC07F1D-6EC5-4E99-BA92-5EA217BDCEFD}" type="datetimeFigureOut">
              <a:rPr lang="zh-SG" altLang="en-US" smtClean="0"/>
              <a:t>17/2/2016</a:t>
            </a:fld>
            <a:endParaRPr lang="zh-SG" altLang="en-US"/>
          </a:p>
        </p:txBody>
      </p:sp>
      <p:sp>
        <p:nvSpPr>
          <p:cNvPr id="6" name="Footer Placeholder 5"/>
          <p:cNvSpPr>
            <a:spLocks noGrp="1"/>
          </p:cNvSpPr>
          <p:nvPr>
            <p:ph type="ftr" sz="quarter" idx="11"/>
          </p:nvPr>
        </p:nvSpPr>
        <p:spPr>
          <a:xfrm>
            <a:off x="442797" y="6041361"/>
            <a:ext cx="2471560" cy="365125"/>
          </a:xfrm>
        </p:spPr>
        <p:txBody>
          <a:bodyPr/>
          <a:lstStyle/>
          <a:p>
            <a:endParaRPr lang="zh-SG" altLang="en-US"/>
          </a:p>
        </p:txBody>
      </p:sp>
      <p:sp>
        <p:nvSpPr>
          <p:cNvPr id="7" name="Slide Number Placeholder 6"/>
          <p:cNvSpPr>
            <a:spLocks noGrp="1"/>
          </p:cNvSpPr>
          <p:nvPr>
            <p:ph type="sldNum" sz="quarter" idx="12"/>
          </p:nvPr>
        </p:nvSpPr>
        <p:spPr>
          <a:xfrm>
            <a:off x="3647017" y="5915887"/>
            <a:ext cx="796616" cy="490599"/>
          </a:xfrm>
        </p:spPr>
        <p:txBody>
          <a:bodyPr/>
          <a:lstStyle/>
          <a:p>
            <a:fld id="{A471C0C2-8AF6-4753-A5BB-1A04E87659BB}" type="slidenum">
              <a:rPr lang="zh-SG" altLang="en-US" smtClean="0"/>
              <a:t>‹#›</a:t>
            </a:fld>
            <a:endParaRPr lang="zh-SG" altLang="en-US"/>
          </a:p>
        </p:txBody>
      </p:sp>
    </p:spTree>
    <p:extLst>
      <p:ext uri="{BB962C8B-B14F-4D97-AF65-F5344CB8AC3E}">
        <p14:creationId xmlns:p14="http://schemas.microsoft.com/office/powerpoint/2010/main" val="35212092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09997" y="447188"/>
            <a:ext cx="7524003"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09997" y="2184400"/>
            <a:ext cx="7524003" cy="3674397"/>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Footer Placeholder 4"/>
          <p:cNvSpPr>
            <a:spLocks noGrp="1"/>
          </p:cNvSpPr>
          <p:nvPr>
            <p:ph type="ftr" sz="quarter" idx="3"/>
          </p:nvPr>
        </p:nvSpPr>
        <p:spPr>
          <a:xfrm>
            <a:off x="442797" y="6041361"/>
            <a:ext cx="6289532" cy="365125"/>
          </a:xfrm>
          <a:prstGeom prst="rect">
            <a:avLst/>
          </a:prstGeom>
        </p:spPr>
        <p:txBody>
          <a:bodyPr vert="horz" lIns="91440" tIns="45720" rIns="91440" bIns="45720" rtlCol="0" anchor="b"/>
          <a:lstStyle>
            <a:lvl1pPr algn="l">
              <a:defRPr sz="900">
                <a:solidFill>
                  <a:schemeClr val="tx1"/>
                </a:solidFill>
              </a:defRPr>
            </a:lvl1pPr>
          </a:lstStyle>
          <a:p>
            <a:endParaRPr lang="zh-SG" altLang="en-US"/>
          </a:p>
        </p:txBody>
      </p:sp>
      <p:sp>
        <p:nvSpPr>
          <p:cNvPr id="4" name="Date Placeholder 3"/>
          <p:cNvSpPr>
            <a:spLocks noGrp="1"/>
          </p:cNvSpPr>
          <p:nvPr>
            <p:ph type="dt" sz="half" idx="2"/>
          </p:nvPr>
        </p:nvSpPr>
        <p:spPr>
          <a:xfrm>
            <a:off x="6911422" y="6041361"/>
            <a:ext cx="993161" cy="365125"/>
          </a:xfrm>
          <a:prstGeom prst="rect">
            <a:avLst/>
          </a:prstGeom>
        </p:spPr>
        <p:txBody>
          <a:bodyPr vert="horz" lIns="91440" tIns="45720" rIns="91440" bIns="45720" rtlCol="0" anchor="b"/>
          <a:lstStyle>
            <a:lvl1pPr algn="r">
              <a:defRPr sz="900">
                <a:solidFill>
                  <a:schemeClr val="tx1"/>
                </a:solidFill>
              </a:defRPr>
            </a:lvl1pPr>
          </a:lstStyle>
          <a:p>
            <a:fld id="{CCC07F1D-6EC5-4E99-BA92-5EA217BDCEFD}" type="datetimeFigureOut">
              <a:rPr lang="zh-SG" altLang="en-US" smtClean="0"/>
              <a:t>17/2/2016</a:t>
            </a:fld>
            <a:endParaRPr lang="zh-SG" altLang="en-US"/>
          </a:p>
        </p:txBody>
      </p:sp>
      <p:sp>
        <p:nvSpPr>
          <p:cNvPr id="6" name="Slide Number Placeholder 5"/>
          <p:cNvSpPr>
            <a:spLocks noGrp="1"/>
          </p:cNvSpPr>
          <p:nvPr>
            <p:ph type="sldNum" sz="quarter" idx="4"/>
          </p:nvPr>
        </p:nvSpPr>
        <p:spPr>
          <a:xfrm>
            <a:off x="7904584" y="5915887"/>
            <a:ext cx="796616" cy="490599"/>
          </a:xfrm>
          <a:prstGeom prst="rect">
            <a:avLst/>
          </a:prstGeom>
        </p:spPr>
        <p:txBody>
          <a:bodyPr vert="horz" lIns="91440" tIns="45720" rIns="91440" bIns="10800" rtlCol="0" anchor="b"/>
          <a:lstStyle>
            <a:lvl1pPr algn="r">
              <a:defRPr sz="2000">
                <a:solidFill>
                  <a:schemeClr val="accent1"/>
                </a:solidFill>
              </a:defRPr>
            </a:lvl1pPr>
          </a:lstStyle>
          <a:p>
            <a:fld id="{A471C0C2-8AF6-4753-A5BB-1A04E87659BB}" type="slidenum">
              <a:rPr lang="zh-SG" altLang="en-US" smtClean="0"/>
              <a:t>‹#›</a:t>
            </a:fld>
            <a:endParaRPr lang="zh-SG" altLang="en-US"/>
          </a:p>
        </p:txBody>
      </p:sp>
    </p:spTree>
    <p:extLst>
      <p:ext uri="{BB962C8B-B14F-4D97-AF65-F5344CB8AC3E}">
        <p14:creationId xmlns:p14="http://schemas.microsoft.com/office/powerpoint/2010/main" val="897526803"/>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Lst>
  <p:txStyles>
    <p:titleStyle>
      <a:lvl1pPr algn="l" defTabSz="457200" rtl="0" eaLnBrk="1" latinLnBrk="0" hangingPunct="1">
        <a:spcBef>
          <a:spcPct val="0"/>
        </a:spcBef>
        <a:buNone/>
        <a:defRPr sz="4000" b="1" kern="1200">
          <a:solidFill>
            <a:srgbClr val="FEFEFE"/>
          </a:solidFill>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0.jpg"/><Relationship Id="rId4" Type="http://schemas.openxmlformats.org/officeDocument/2006/relationships/image" Target="../media/image19.jpg"/></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2.jpg"/></Relationships>
</file>

<file path=ppt/slides/_rels/slide22.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4.jpg"/></Relationships>
</file>

<file path=ppt/slides/_rels/slide23.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6.jpg"/></Relationships>
</file>

<file path=ppt/slides/_rels/slide24.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8.jpg"/></Relationships>
</file>

<file path=ppt/slides/_rels/slide25.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hyperlink" Target="https://www.themuse.com/advice/how-to-answer-the-31-most-common-interview-questions" TargetMode="External"/><Relationship Id="rId13" Type="http://schemas.openxmlformats.org/officeDocument/2006/relationships/hyperlink" Target="http://i.dailymail.co.uk/i/pix/2009/01/07/article-1107628-02F7B77E000005DC-186_468x163.jpg" TargetMode="External"/><Relationship Id="rId3" Type="http://schemas.openxmlformats.org/officeDocument/2006/relationships/hyperlink" Target="https://www.unigo.com/pay-for-college/scholarships/how-to-answer-common-scholarship-interview-questions" TargetMode="External"/><Relationship Id="rId7" Type="http://schemas.openxmlformats.org/officeDocument/2006/relationships/hyperlink" Target="https://collegegrad.com/jobsearch/mastering-the-interview/ten-tough-interview-questions-and-ten-great-answers" TargetMode="External"/><Relationship Id="rId12" Type="http://schemas.openxmlformats.org/officeDocument/2006/relationships/hyperlink" Target="http://asapdentist.com/wp-content/uploads/2014/09/what-is-causing-my-bad-breath.jpg" TargetMode="External"/><Relationship Id="rId2" Type="http://schemas.openxmlformats.org/officeDocument/2006/relationships/notesSlide" Target="../notesSlides/notesSlide18.xml"/><Relationship Id="rId16" Type="http://schemas.openxmlformats.org/officeDocument/2006/relationships/hyperlink" Target="http://au.hudson.com/job-seekers/helpful-tips-career-advice/interview-preparation/interview-tips" TargetMode="External"/><Relationship Id="rId1" Type="http://schemas.openxmlformats.org/officeDocument/2006/relationships/slideLayout" Target="../slideLayouts/slideLayout2.xml"/><Relationship Id="rId6" Type="http://schemas.openxmlformats.org/officeDocument/2006/relationships/hyperlink" Target="http://work.chron.com/clever-ways-answer-questions-job-interview-26744.html" TargetMode="External"/><Relationship Id="rId11" Type="http://schemas.openxmlformats.org/officeDocument/2006/relationships/hyperlink" Target="http://fun2video.in/wp-content/uploads/2013/07/pineapple-hair-of-crazy-man.jpg" TargetMode="External"/><Relationship Id="rId5" Type="http://schemas.openxmlformats.org/officeDocument/2006/relationships/hyperlink" Target="http://www.job-hunt.org/recruiters/smart-job-interview-answers.shtml" TargetMode="External"/><Relationship Id="rId15" Type="http://schemas.openxmlformats.org/officeDocument/2006/relationships/hyperlink" Target="http://cals.arizona.edu/clubs/manrrs/MANRRS%20Web/GENERAL%20INTERVIEW%20TIPS.pdf" TargetMode="External"/><Relationship Id="rId10" Type="http://schemas.openxmlformats.org/officeDocument/2006/relationships/hyperlink" Target="http://img11.deviantart.net/c1b3/i/2009/023/9/a/brokenandgone2_by_conhopper.jpg" TargetMode="External"/><Relationship Id="rId4" Type="http://schemas.openxmlformats.org/officeDocument/2006/relationships/hyperlink" Target="http://www.best-job-interview.com/internship-interview.html" TargetMode="External"/><Relationship Id="rId9" Type="http://schemas.openxmlformats.org/officeDocument/2006/relationships/hyperlink" Target="http://i2.wp.com/masetv.com/wp-content/uploads/2013/09/Ridiculously-Saggy-Pants-02.jpg?resize=600,400" TargetMode="External"/><Relationship Id="rId14" Type="http://schemas.openxmlformats.org/officeDocument/2006/relationships/hyperlink" Target="https://cdn.psychologytoday.com/sites/default/files/blogs/5020/2014/01/142239-143369.jpg"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2.jpeg"/></Relationships>
</file>

<file path=ppt/slides/_rels/slide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4.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en-SG" altLang="zh-SG" dirty="0" smtClean="0"/>
              <a:t>Interview Skills</a:t>
            </a:r>
            <a:endParaRPr lang="zh-SG" altLang="en-US" dirty="0"/>
          </a:p>
        </p:txBody>
      </p:sp>
      <p:sp>
        <p:nvSpPr>
          <p:cNvPr id="3" name="副标题 2"/>
          <p:cNvSpPr>
            <a:spLocks noGrp="1"/>
          </p:cNvSpPr>
          <p:nvPr>
            <p:ph type="subTitle" idx="1"/>
          </p:nvPr>
        </p:nvSpPr>
        <p:spPr/>
        <p:txBody>
          <a:bodyPr/>
          <a:lstStyle/>
          <a:p>
            <a:r>
              <a:rPr lang="en-SG" altLang="zh-SG" dirty="0" smtClean="0"/>
              <a:t>By Group 4</a:t>
            </a:r>
            <a:endParaRPr lang="zh-SG" altLang="en-US" dirty="0"/>
          </a:p>
        </p:txBody>
      </p:sp>
    </p:spTree>
    <p:extLst>
      <p:ext uri="{BB962C8B-B14F-4D97-AF65-F5344CB8AC3E}">
        <p14:creationId xmlns:p14="http://schemas.microsoft.com/office/powerpoint/2010/main" val="428063066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smtClean="0"/>
              <a:t>Feel good</a:t>
            </a:r>
            <a:endParaRPr lang="en-SG" dirty="0"/>
          </a:p>
        </p:txBody>
      </p:sp>
      <p:sp>
        <p:nvSpPr>
          <p:cNvPr id="3" name="Content Placeholder 2"/>
          <p:cNvSpPr>
            <a:spLocks noGrp="1"/>
          </p:cNvSpPr>
          <p:nvPr>
            <p:ph idx="1"/>
          </p:nvPr>
        </p:nvSpPr>
        <p:spPr>
          <a:xfrm>
            <a:off x="0" y="1604450"/>
            <a:ext cx="9144000" cy="2856339"/>
          </a:xfrm>
        </p:spPr>
        <p:txBody>
          <a:bodyPr>
            <a:normAutofit/>
          </a:bodyPr>
          <a:lstStyle/>
          <a:p>
            <a:pPr lvl="1"/>
            <a:r>
              <a:rPr lang="en-SG" sz="2400" i="1" dirty="0" smtClean="0"/>
              <a:t>Sufficient </a:t>
            </a:r>
            <a:r>
              <a:rPr lang="en-SG" sz="2400" b="1" i="1" dirty="0" smtClean="0">
                <a:solidFill>
                  <a:schemeClr val="accent1">
                    <a:lumMod val="60000"/>
                    <a:lumOff val="40000"/>
                  </a:schemeClr>
                </a:solidFill>
              </a:rPr>
              <a:t>sleep</a:t>
            </a:r>
            <a:r>
              <a:rPr lang="en-SG" sz="2400" i="1" dirty="0" smtClean="0">
                <a:solidFill>
                  <a:schemeClr val="accent1">
                    <a:lumMod val="60000"/>
                    <a:lumOff val="40000"/>
                  </a:schemeClr>
                </a:solidFill>
              </a:rPr>
              <a:t> </a:t>
            </a:r>
            <a:r>
              <a:rPr lang="en-SG" sz="2400" i="1" dirty="0" smtClean="0"/>
              <a:t>the night before</a:t>
            </a:r>
          </a:p>
          <a:p>
            <a:pPr lvl="1"/>
            <a:r>
              <a:rPr lang="en-SG" sz="2400" b="1" i="1" dirty="0" smtClean="0">
                <a:solidFill>
                  <a:schemeClr val="accent1">
                    <a:lumMod val="60000"/>
                    <a:lumOff val="40000"/>
                  </a:schemeClr>
                </a:solidFill>
              </a:rPr>
              <a:t>Hydrate</a:t>
            </a:r>
            <a:r>
              <a:rPr lang="en-SG" sz="2400" i="1" dirty="0" smtClean="0">
                <a:solidFill>
                  <a:schemeClr val="accent1">
                    <a:lumMod val="60000"/>
                    <a:lumOff val="40000"/>
                  </a:schemeClr>
                </a:solidFill>
              </a:rPr>
              <a:t> </a:t>
            </a:r>
            <a:r>
              <a:rPr lang="en-SG" sz="2400" i="1" dirty="0" smtClean="0"/>
              <a:t>yourself</a:t>
            </a:r>
            <a:endParaRPr lang="en-SG" sz="2400" i="1" dirty="0"/>
          </a:p>
        </p:txBody>
      </p:sp>
      <p:pic>
        <p:nvPicPr>
          <p:cNvPr id="5122" name="Picture 2" descr="C:\Users\Shaun Lee\Desktop\142239-143369.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6242" y="3884930"/>
            <a:ext cx="3495675" cy="2324100"/>
          </a:xfrm>
          <a:prstGeom prst="rect">
            <a:avLst/>
          </a:prstGeom>
          <a:noFill/>
          <a:extLst>
            <a:ext uri="{909E8E84-426E-40DD-AFC4-6F175D3DCCD1}">
              <a14:hiddenFill xmlns:a14="http://schemas.microsoft.com/office/drawing/2010/main">
                <a:solidFill>
                  <a:srgbClr val="FFFFFF"/>
                </a:solidFill>
              </a14:hiddenFill>
            </a:ext>
          </a:extLst>
        </p:spPr>
      </p:pic>
      <p:pic>
        <p:nvPicPr>
          <p:cNvPr id="5123" name="Picture 3" descr="C:\Users\Shaun Lee\Desktop\o-CONDOM-CHALLENGE-DFI-RSEAUX-SOCIAUX-facebook.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09440" y="4053840"/>
            <a:ext cx="3972560" cy="19862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0962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122"/>
                                        </p:tgtEl>
                                        <p:attrNameLst>
                                          <p:attrName>style.visibility</p:attrName>
                                        </p:attrNameLst>
                                      </p:cBhvr>
                                      <p:to>
                                        <p:strVal val="visible"/>
                                      </p:to>
                                    </p:set>
                                    <p:animEffect transition="in" filter="fade">
                                      <p:cBhvr>
                                        <p:cTn id="7" dur="1000"/>
                                        <p:tgtEl>
                                          <p:spTgt spid="5122"/>
                                        </p:tgtEl>
                                      </p:cBhvr>
                                    </p:animEffect>
                                    <p:anim calcmode="lin" valueType="num">
                                      <p:cBhvr>
                                        <p:cTn id="8" dur="1000" fill="hold"/>
                                        <p:tgtEl>
                                          <p:spTgt spid="5122"/>
                                        </p:tgtEl>
                                        <p:attrNameLst>
                                          <p:attrName>ppt_x</p:attrName>
                                        </p:attrNameLst>
                                      </p:cBhvr>
                                      <p:tavLst>
                                        <p:tav tm="0">
                                          <p:val>
                                            <p:strVal val="#ppt_x"/>
                                          </p:val>
                                        </p:tav>
                                        <p:tav tm="100000">
                                          <p:val>
                                            <p:strVal val="#ppt_x"/>
                                          </p:val>
                                        </p:tav>
                                      </p:tavLst>
                                    </p:anim>
                                    <p:anim calcmode="lin" valueType="num">
                                      <p:cBhvr>
                                        <p:cTn id="9" dur="1000" fill="hold"/>
                                        <p:tgtEl>
                                          <p:spTgt spid="512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5123"/>
                                        </p:tgtEl>
                                        <p:attrNameLst>
                                          <p:attrName>style.visibility</p:attrName>
                                        </p:attrNameLst>
                                      </p:cBhvr>
                                      <p:to>
                                        <p:strVal val="visible"/>
                                      </p:to>
                                    </p:set>
                                    <p:animEffect transition="in" filter="fade">
                                      <p:cBhvr>
                                        <p:cTn id="21" dur="1000"/>
                                        <p:tgtEl>
                                          <p:spTgt spid="5123"/>
                                        </p:tgtEl>
                                      </p:cBhvr>
                                    </p:animEffect>
                                    <p:anim calcmode="lin" valueType="num">
                                      <p:cBhvr>
                                        <p:cTn id="22" dur="1000" fill="hold"/>
                                        <p:tgtEl>
                                          <p:spTgt spid="5123"/>
                                        </p:tgtEl>
                                        <p:attrNameLst>
                                          <p:attrName>ppt_x</p:attrName>
                                        </p:attrNameLst>
                                      </p:cBhvr>
                                      <p:tavLst>
                                        <p:tav tm="0">
                                          <p:val>
                                            <p:strVal val="#ppt_x"/>
                                          </p:val>
                                        </p:tav>
                                        <p:tav tm="100000">
                                          <p:val>
                                            <p:strVal val="#ppt_x"/>
                                          </p:val>
                                        </p:tav>
                                      </p:tavLst>
                                    </p:anim>
                                    <p:anim calcmode="lin" valueType="num">
                                      <p:cBhvr>
                                        <p:cTn id="23" dur="1000" fill="hold"/>
                                        <p:tgtEl>
                                          <p:spTgt spid="51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smtClean="0"/>
              <a:t>Preparing for success	</a:t>
            </a:r>
            <a:endParaRPr lang="en-SG" dirty="0"/>
          </a:p>
        </p:txBody>
      </p:sp>
      <p:sp>
        <p:nvSpPr>
          <p:cNvPr id="3" name="Content Placeholder 2"/>
          <p:cNvSpPr>
            <a:spLocks noGrp="1"/>
          </p:cNvSpPr>
          <p:nvPr>
            <p:ph idx="1"/>
          </p:nvPr>
        </p:nvSpPr>
        <p:spPr/>
        <p:txBody>
          <a:bodyPr>
            <a:normAutofit/>
          </a:bodyPr>
          <a:lstStyle/>
          <a:p>
            <a:pPr marL="0" indent="0">
              <a:buNone/>
            </a:pPr>
            <a:endParaRPr lang="en-SG" sz="2400" dirty="0" smtClean="0"/>
          </a:p>
          <a:p>
            <a:r>
              <a:rPr lang="en-SG" sz="2400" dirty="0" smtClean="0"/>
              <a:t>“By failing to prepare, you are preparing to fail							     </a:t>
            </a:r>
            <a:r>
              <a:rPr lang="en-SG" sz="2400" b="1" dirty="0" smtClean="0"/>
              <a:t>– Benjamin Franklin</a:t>
            </a:r>
          </a:p>
        </p:txBody>
      </p:sp>
    </p:spTree>
    <p:extLst>
      <p:ext uri="{BB962C8B-B14F-4D97-AF65-F5344CB8AC3E}">
        <p14:creationId xmlns:p14="http://schemas.microsoft.com/office/powerpoint/2010/main" val="285714613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altLang="zh-SG" dirty="0"/>
              <a:t>General </a:t>
            </a:r>
            <a:r>
              <a:rPr lang="en-SG" altLang="zh-SG" dirty="0" smtClean="0"/>
              <a:t>skills: “Do's</a:t>
            </a:r>
            <a:endParaRPr lang="zh-SG" altLang="en-US" dirty="0"/>
          </a:p>
        </p:txBody>
      </p:sp>
      <p:sp>
        <p:nvSpPr>
          <p:cNvPr id="3" name="文本占位符 2"/>
          <p:cNvSpPr>
            <a:spLocks noGrp="1"/>
          </p:cNvSpPr>
          <p:nvPr>
            <p:ph type="body" idx="1"/>
          </p:nvPr>
        </p:nvSpPr>
        <p:spPr>
          <a:xfrm>
            <a:off x="804863" y="5281200"/>
            <a:ext cx="7526337" cy="628647"/>
          </a:xfrm>
        </p:spPr>
        <p:txBody>
          <a:bodyPr/>
          <a:lstStyle/>
          <a:p>
            <a:r>
              <a:rPr lang="en-SG" altLang="zh-SG" dirty="0" smtClean="0"/>
              <a:t>Body management | give relevant answer</a:t>
            </a:r>
            <a:endParaRPr lang="zh-SG" altLang="en-US" dirty="0"/>
          </a:p>
        </p:txBody>
      </p:sp>
    </p:spTree>
    <p:extLst>
      <p:ext uri="{BB962C8B-B14F-4D97-AF65-F5344CB8AC3E}">
        <p14:creationId xmlns:p14="http://schemas.microsoft.com/office/powerpoint/2010/main" val="163803855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SG" dirty="0" smtClean="0"/>
              <a:t>Manage your mind</a:t>
            </a:r>
            <a:endParaRPr lang="zh-SG" altLang="en-US" dirty="0"/>
          </a:p>
        </p:txBody>
      </p:sp>
      <p:graphicFrame>
        <p:nvGraphicFramePr>
          <p:cNvPr id="4" name="内容占位符 3"/>
          <p:cNvGraphicFramePr>
            <a:graphicFrameLocks noGrp="1"/>
          </p:cNvGraphicFramePr>
          <p:nvPr>
            <p:ph idx="1"/>
            <p:extLst>
              <p:ext uri="{D42A27DB-BD31-4B8C-83A1-F6EECF244321}">
                <p14:modId xmlns:p14="http://schemas.microsoft.com/office/powerpoint/2010/main" val="1080545936"/>
              </p:ext>
            </p:extLst>
          </p:nvPr>
        </p:nvGraphicFramePr>
        <p:xfrm>
          <a:off x="2118410" y="2654501"/>
          <a:ext cx="4633575" cy="183429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文本框 4"/>
          <p:cNvSpPr txBox="1"/>
          <p:nvPr/>
        </p:nvSpPr>
        <p:spPr>
          <a:xfrm>
            <a:off x="1182734" y="4960800"/>
            <a:ext cx="2584362" cy="1200329"/>
          </a:xfrm>
          <a:prstGeom prst="rect">
            <a:avLst/>
          </a:prstGeom>
          <a:noFill/>
        </p:spPr>
        <p:txBody>
          <a:bodyPr wrap="none" rtlCol="0">
            <a:spAutoFit/>
          </a:bodyPr>
          <a:lstStyle/>
          <a:p>
            <a:pPr algn="r"/>
            <a:r>
              <a:rPr lang="en-US" altLang="zh-SG" dirty="0" smtClean="0"/>
              <a:t>Fidgety movements</a:t>
            </a:r>
          </a:p>
          <a:p>
            <a:pPr algn="r"/>
            <a:r>
              <a:rPr lang="en-US" altLang="zh-SG" dirty="0" smtClean="0"/>
              <a:t>Defensive position</a:t>
            </a:r>
          </a:p>
          <a:p>
            <a:pPr algn="r"/>
            <a:r>
              <a:rPr lang="en-US" altLang="zh-SG" dirty="0" smtClean="0"/>
              <a:t>Avoid of eye contact</a:t>
            </a:r>
          </a:p>
          <a:p>
            <a:pPr algn="r"/>
            <a:r>
              <a:rPr lang="en-US" altLang="zh-SG" dirty="0" smtClean="0"/>
              <a:t>Lack of energy</a:t>
            </a:r>
            <a:endParaRPr lang="zh-SG" altLang="en-US" dirty="0"/>
          </a:p>
        </p:txBody>
      </p:sp>
      <p:sp>
        <p:nvSpPr>
          <p:cNvPr id="6" name="文本框 5"/>
          <p:cNvSpPr txBox="1"/>
          <p:nvPr/>
        </p:nvSpPr>
        <p:spPr>
          <a:xfrm>
            <a:off x="3823200" y="2520235"/>
            <a:ext cx="1027845" cy="369332"/>
          </a:xfrm>
          <a:prstGeom prst="rect">
            <a:avLst/>
          </a:prstGeom>
          <a:noFill/>
        </p:spPr>
        <p:txBody>
          <a:bodyPr wrap="none" rtlCol="0">
            <a:spAutoFit/>
          </a:bodyPr>
          <a:lstStyle/>
          <a:p>
            <a:r>
              <a:rPr lang="en-US" altLang="zh-SG" dirty="0" smtClean="0"/>
              <a:t>convey</a:t>
            </a:r>
            <a:endParaRPr lang="zh-SG" altLang="en-US" dirty="0"/>
          </a:p>
        </p:txBody>
      </p:sp>
      <p:sp>
        <p:nvSpPr>
          <p:cNvPr id="7" name="文本框 6"/>
          <p:cNvSpPr txBox="1"/>
          <p:nvPr/>
        </p:nvSpPr>
        <p:spPr>
          <a:xfrm>
            <a:off x="4075200" y="4225865"/>
            <a:ext cx="970137" cy="369332"/>
          </a:xfrm>
          <a:prstGeom prst="rect">
            <a:avLst/>
          </a:prstGeom>
          <a:noFill/>
        </p:spPr>
        <p:txBody>
          <a:bodyPr wrap="none" rtlCol="0">
            <a:spAutoFit/>
          </a:bodyPr>
          <a:lstStyle/>
          <a:p>
            <a:r>
              <a:rPr lang="en-US" altLang="zh-SG" dirty="0" smtClean="0"/>
              <a:t>control</a:t>
            </a:r>
            <a:endParaRPr lang="zh-SG" altLang="en-US" dirty="0"/>
          </a:p>
        </p:txBody>
      </p:sp>
      <p:sp>
        <p:nvSpPr>
          <p:cNvPr id="8" name="文本框 7"/>
          <p:cNvSpPr txBox="1"/>
          <p:nvPr/>
        </p:nvSpPr>
        <p:spPr>
          <a:xfrm>
            <a:off x="5045337" y="4960800"/>
            <a:ext cx="2374368" cy="1200329"/>
          </a:xfrm>
          <a:prstGeom prst="rect">
            <a:avLst/>
          </a:prstGeom>
          <a:noFill/>
        </p:spPr>
        <p:txBody>
          <a:bodyPr wrap="none" rtlCol="0">
            <a:spAutoFit/>
          </a:bodyPr>
          <a:lstStyle/>
          <a:p>
            <a:r>
              <a:rPr lang="en-US" altLang="zh-SG" dirty="0" smtClean="0"/>
              <a:t>Nervousness</a:t>
            </a:r>
          </a:p>
          <a:p>
            <a:r>
              <a:rPr lang="en-US" altLang="zh-SG" dirty="0" smtClean="0"/>
              <a:t>Lack of confidence</a:t>
            </a:r>
          </a:p>
          <a:p>
            <a:r>
              <a:rPr lang="en-US" altLang="zh-SG" dirty="0" smtClean="0"/>
              <a:t>Untruthfulness</a:t>
            </a:r>
          </a:p>
          <a:p>
            <a:r>
              <a:rPr lang="en-US" altLang="zh-SG" dirty="0" smtClean="0"/>
              <a:t>Boredom</a:t>
            </a:r>
          </a:p>
        </p:txBody>
      </p:sp>
    </p:spTree>
    <p:extLst>
      <p:ext uri="{BB962C8B-B14F-4D97-AF65-F5344CB8AC3E}">
        <p14:creationId xmlns:p14="http://schemas.microsoft.com/office/powerpoint/2010/main" val="248777144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SG" altLang="zh-SG" dirty="0" smtClean="0"/>
              <a:t>Give </a:t>
            </a:r>
            <a:r>
              <a:rPr lang="en-SG" altLang="zh-SG" dirty="0"/>
              <a:t>relevant </a:t>
            </a:r>
            <a:r>
              <a:rPr lang="en-SG" altLang="zh-SG" dirty="0" smtClean="0"/>
              <a:t>answers</a:t>
            </a:r>
            <a:endParaRPr lang="zh-SG" altLang="en-US" dirty="0"/>
          </a:p>
        </p:txBody>
      </p:sp>
      <p:sp>
        <p:nvSpPr>
          <p:cNvPr id="5" name="内容占位符 4"/>
          <p:cNvSpPr>
            <a:spLocks noGrp="1"/>
          </p:cNvSpPr>
          <p:nvPr>
            <p:ph idx="1"/>
          </p:nvPr>
        </p:nvSpPr>
        <p:spPr/>
        <p:txBody>
          <a:bodyPr/>
          <a:lstStyle/>
          <a:p>
            <a:r>
              <a:rPr lang="en-US" altLang="zh-SG" dirty="0" smtClean="0"/>
              <a:t>Know what are the interviewers looking for.</a:t>
            </a:r>
          </a:p>
          <a:p>
            <a:r>
              <a:rPr lang="en-US" altLang="zh-SG" dirty="0" smtClean="0"/>
              <a:t>Fit your ability into their requirement.</a:t>
            </a:r>
            <a:endParaRPr lang="zh-SG" altLang="en-US" dirty="0"/>
          </a:p>
        </p:txBody>
      </p:sp>
    </p:spTree>
    <p:extLst>
      <p:ext uri="{BB962C8B-B14F-4D97-AF65-F5344CB8AC3E}">
        <p14:creationId xmlns:p14="http://schemas.microsoft.com/office/powerpoint/2010/main" val="27770469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SG" altLang="zh-SG" dirty="0" smtClean="0"/>
              <a:t>Give </a:t>
            </a:r>
            <a:r>
              <a:rPr lang="en-SG" altLang="zh-SG" dirty="0"/>
              <a:t>relevant </a:t>
            </a:r>
            <a:r>
              <a:rPr lang="en-SG" altLang="zh-SG" dirty="0" smtClean="0"/>
              <a:t>answers</a:t>
            </a:r>
            <a:endParaRPr lang="zh-SG" altLang="en-US" dirty="0"/>
          </a:p>
        </p:txBody>
      </p:sp>
      <p:sp>
        <p:nvSpPr>
          <p:cNvPr id="5" name="内容占位符 4"/>
          <p:cNvSpPr>
            <a:spLocks noGrp="1"/>
          </p:cNvSpPr>
          <p:nvPr>
            <p:ph sz="half" idx="1"/>
          </p:nvPr>
        </p:nvSpPr>
        <p:spPr/>
        <p:txBody>
          <a:bodyPr>
            <a:normAutofit fontScale="92500" lnSpcReduction="20000"/>
          </a:bodyPr>
          <a:lstStyle/>
          <a:p>
            <a:r>
              <a:rPr lang="en-US" altLang="zh-SG" sz="2600" dirty="0"/>
              <a:t>Sales Executive / </a:t>
            </a:r>
            <a:r>
              <a:rPr lang="en-US" altLang="zh-SG" sz="2600" dirty="0" smtClean="0"/>
              <a:t>Manager*</a:t>
            </a:r>
          </a:p>
          <a:p>
            <a:r>
              <a:rPr lang="en-US" altLang="zh-SG" dirty="0" smtClean="0">
                <a:solidFill>
                  <a:schemeClr val="tx1">
                    <a:lumMod val="65000"/>
                  </a:schemeClr>
                </a:solidFill>
              </a:rPr>
              <a:t>We </a:t>
            </a:r>
            <a:r>
              <a:rPr lang="en-US" altLang="zh-SG" dirty="0">
                <a:solidFill>
                  <a:schemeClr val="tx1">
                    <a:lumMod val="65000"/>
                  </a:schemeClr>
                </a:solidFill>
              </a:rPr>
              <a:t>are a performance driven organization that believes the sky is the limit, with a driven and determined sales force. Similarly, we are looking for Sales Executives/Manager that have the ability to support our sales team effectively, with an attractive commission scheme that rewards performers that contribute to both the sales and team growth</a:t>
            </a:r>
            <a:r>
              <a:rPr lang="en-US" altLang="zh-SG" dirty="0" smtClean="0">
                <a:solidFill>
                  <a:schemeClr val="tx1">
                    <a:lumMod val="65000"/>
                  </a:schemeClr>
                </a:solidFill>
              </a:rPr>
              <a:t>.</a:t>
            </a:r>
            <a:endParaRPr lang="zh-SG" altLang="en-US" dirty="0">
              <a:solidFill>
                <a:schemeClr val="tx1">
                  <a:lumMod val="65000"/>
                </a:schemeClr>
              </a:solidFill>
            </a:endParaRPr>
          </a:p>
        </p:txBody>
      </p:sp>
      <p:sp>
        <p:nvSpPr>
          <p:cNvPr id="6" name="内容占位符 5"/>
          <p:cNvSpPr>
            <a:spLocks noGrp="1"/>
          </p:cNvSpPr>
          <p:nvPr>
            <p:ph sz="half" idx="2"/>
          </p:nvPr>
        </p:nvSpPr>
        <p:spPr/>
        <p:txBody>
          <a:bodyPr>
            <a:normAutofit fontScale="92500" lnSpcReduction="20000"/>
          </a:bodyPr>
          <a:lstStyle/>
          <a:p>
            <a:r>
              <a:rPr lang="en-US" altLang="zh-SG" dirty="0" smtClean="0"/>
              <a:t>Performance driven</a:t>
            </a:r>
          </a:p>
          <a:p>
            <a:r>
              <a:rPr lang="en-US" altLang="zh-SG" dirty="0" smtClean="0"/>
              <a:t>Support sales team</a:t>
            </a:r>
          </a:p>
          <a:p>
            <a:r>
              <a:rPr lang="en-US" altLang="zh-SG" dirty="0" smtClean="0"/>
              <a:t>Attractive commission scheme</a:t>
            </a:r>
            <a:endParaRPr lang="zh-SG" altLang="en-US" dirty="0"/>
          </a:p>
        </p:txBody>
      </p:sp>
      <p:sp>
        <p:nvSpPr>
          <p:cNvPr id="9" name="文本框 8"/>
          <p:cNvSpPr txBox="1"/>
          <p:nvPr/>
        </p:nvSpPr>
        <p:spPr>
          <a:xfrm>
            <a:off x="4480719" y="6550283"/>
            <a:ext cx="4581703" cy="230832"/>
          </a:xfrm>
          <a:prstGeom prst="rect">
            <a:avLst/>
          </a:prstGeom>
          <a:noFill/>
        </p:spPr>
        <p:txBody>
          <a:bodyPr wrap="none" rtlCol="0">
            <a:spAutoFit/>
          </a:bodyPr>
          <a:lstStyle/>
          <a:p>
            <a:r>
              <a:rPr lang="en-US" altLang="zh-SG" sz="900" dirty="0"/>
              <a:t>*</a:t>
            </a:r>
            <a:r>
              <a:rPr lang="en-US" altLang="zh-SG" sz="900" dirty="0" smtClean="0"/>
              <a:t>Source : http://www.stjobs.sg/sales-executive-manager-job/view-job/1412928</a:t>
            </a:r>
            <a:endParaRPr lang="zh-SG" altLang="en-US" sz="900" dirty="0"/>
          </a:p>
        </p:txBody>
      </p:sp>
    </p:spTree>
    <p:extLst>
      <p:ext uri="{BB962C8B-B14F-4D97-AF65-F5344CB8AC3E}">
        <p14:creationId xmlns:p14="http://schemas.microsoft.com/office/powerpoint/2010/main" val="204055018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altLang="zh-SG" dirty="0" smtClean="0"/>
              <a:t>Know better from questions</a:t>
            </a:r>
            <a:endParaRPr lang="zh-SG" altLang="en-US" dirty="0"/>
          </a:p>
        </p:txBody>
      </p:sp>
      <p:sp>
        <p:nvSpPr>
          <p:cNvPr id="5" name="内容占位符 4"/>
          <p:cNvSpPr>
            <a:spLocks noGrp="1"/>
          </p:cNvSpPr>
          <p:nvPr>
            <p:ph idx="1"/>
          </p:nvPr>
        </p:nvSpPr>
        <p:spPr/>
        <p:txBody>
          <a:bodyPr/>
          <a:lstStyle/>
          <a:p>
            <a:r>
              <a:rPr lang="en-US" altLang="zh-SG" dirty="0" smtClean="0"/>
              <a:t>How the company wish you to treat others is how the company will treat you.</a:t>
            </a:r>
          </a:p>
          <a:p>
            <a:r>
              <a:rPr lang="en-US" altLang="zh-SG" dirty="0" smtClean="0"/>
              <a:t>Decide if the opportunity is really what you want.</a:t>
            </a:r>
            <a:endParaRPr lang="zh-SG" altLang="en-US" dirty="0"/>
          </a:p>
        </p:txBody>
      </p:sp>
    </p:spTree>
    <p:extLst>
      <p:ext uri="{BB962C8B-B14F-4D97-AF65-F5344CB8AC3E}">
        <p14:creationId xmlns:p14="http://schemas.microsoft.com/office/powerpoint/2010/main" val="130924446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altLang="zh-SG" dirty="0"/>
              <a:t>General </a:t>
            </a:r>
            <a:r>
              <a:rPr lang="en-SG" altLang="zh-SG" dirty="0" smtClean="0"/>
              <a:t>skills: “</a:t>
            </a:r>
            <a:r>
              <a:rPr lang="en-SG" altLang="zh-SG" dirty="0" err="1" smtClean="0"/>
              <a:t>Don’t”s</a:t>
            </a:r>
            <a:endParaRPr lang="zh-SG" altLang="en-US" dirty="0"/>
          </a:p>
        </p:txBody>
      </p:sp>
      <p:sp>
        <p:nvSpPr>
          <p:cNvPr id="3" name="文本占位符 2"/>
          <p:cNvSpPr>
            <a:spLocks noGrp="1"/>
          </p:cNvSpPr>
          <p:nvPr>
            <p:ph type="body" idx="1"/>
          </p:nvPr>
        </p:nvSpPr>
        <p:spPr>
          <a:xfrm>
            <a:off x="804863" y="5281200"/>
            <a:ext cx="7526337" cy="628647"/>
          </a:xfrm>
        </p:spPr>
        <p:txBody>
          <a:bodyPr/>
          <a:lstStyle/>
          <a:p>
            <a:r>
              <a:rPr lang="en-SG" altLang="zh-SG" dirty="0" smtClean="0"/>
              <a:t>Communications| Behaviour</a:t>
            </a:r>
            <a:endParaRPr lang="zh-SG" altLang="en-US" dirty="0"/>
          </a:p>
        </p:txBody>
      </p:sp>
    </p:spTree>
    <p:extLst>
      <p:ext uri="{BB962C8B-B14F-4D97-AF65-F5344CB8AC3E}">
        <p14:creationId xmlns:p14="http://schemas.microsoft.com/office/powerpoint/2010/main" val="319145854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altLang="zh-SG" dirty="0" smtClean="0"/>
              <a:t>Communications</a:t>
            </a:r>
            <a:endParaRPr lang="zh-SG" altLang="en-US" dirty="0"/>
          </a:p>
        </p:txBody>
      </p:sp>
      <p:sp>
        <p:nvSpPr>
          <p:cNvPr id="5" name="内容占位符 4"/>
          <p:cNvSpPr>
            <a:spLocks noGrp="1"/>
          </p:cNvSpPr>
          <p:nvPr>
            <p:ph idx="1"/>
          </p:nvPr>
        </p:nvSpPr>
        <p:spPr>
          <a:xfrm>
            <a:off x="507597" y="2296799"/>
            <a:ext cx="7524003" cy="1447201"/>
          </a:xfrm>
        </p:spPr>
        <p:txBody>
          <a:bodyPr>
            <a:normAutofit/>
          </a:bodyPr>
          <a:lstStyle/>
          <a:p>
            <a:r>
              <a:rPr lang="en-US" altLang="zh-SG" dirty="0" smtClean="0"/>
              <a:t>Don’t answer vague </a:t>
            </a:r>
            <a:r>
              <a:rPr lang="en-US" altLang="zh-SG" dirty="0" smtClean="0"/>
              <a:t>Questions</a:t>
            </a:r>
          </a:p>
          <a:p>
            <a:pPr lvl="1"/>
            <a:r>
              <a:rPr lang="en-SG" altLang="zh-SG" dirty="0" smtClean="0"/>
              <a:t>Unnecessary risk</a:t>
            </a:r>
          </a:p>
          <a:p>
            <a:pPr lvl="1"/>
            <a:r>
              <a:rPr lang="en-SG" altLang="zh-SG" dirty="0" smtClean="0"/>
              <a:t>Best/Worst Scenario</a:t>
            </a:r>
            <a:endParaRPr lang="en-SG" altLang="zh-SG" dirty="0"/>
          </a:p>
          <a:p>
            <a:pPr marL="0" indent="0">
              <a:buNone/>
            </a:pPr>
            <a:endParaRPr lang="en-US" altLang="zh-SG" dirty="0" smtClean="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94934" y="3506400"/>
            <a:ext cx="4619822" cy="3041382"/>
          </a:xfrm>
          <a:prstGeom prst="rect">
            <a:avLst/>
          </a:prstGeom>
        </p:spPr>
      </p:pic>
      <p:sp>
        <p:nvSpPr>
          <p:cNvPr id="7" name="文本框 8"/>
          <p:cNvSpPr txBox="1"/>
          <p:nvPr/>
        </p:nvSpPr>
        <p:spPr>
          <a:xfrm>
            <a:off x="4051162" y="6599059"/>
            <a:ext cx="2731838" cy="230832"/>
          </a:xfrm>
          <a:prstGeom prst="rect">
            <a:avLst/>
          </a:prstGeom>
          <a:noFill/>
        </p:spPr>
        <p:txBody>
          <a:bodyPr wrap="none" rtlCol="0">
            <a:spAutoFit/>
          </a:bodyPr>
          <a:lstStyle/>
          <a:p>
            <a:r>
              <a:rPr lang="en-US" altLang="zh-SG" sz="900" dirty="0" smtClean="0"/>
              <a:t>Photo by: Brian Moore</a:t>
            </a:r>
            <a:r>
              <a:rPr lang="en-US" altLang="zh-SG" sz="900" dirty="0"/>
              <a:t>, https://flic.kr/p/weYd8</a:t>
            </a:r>
            <a:endParaRPr lang="zh-SG" altLang="en-US" sz="900" dirty="0"/>
          </a:p>
        </p:txBody>
      </p:sp>
    </p:spTree>
    <p:extLst>
      <p:ext uri="{BB962C8B-B14F-4D97-AF65-F5344CB8AC3E}">
        <p14:creationId xmlns:p14="http://schemas.microsoft.com/office/powerpoint/2010/main" val="356607025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altLang="zh-SG" dirty="0" smtClean="0"/>
              <a:t>Communications</a:t>
            </a:r>
            <a:endParaRPr lang="zh-SG" altLang="en-US" dirty="0"/>
          </a:p>
        </p:txBody>
      </p:sp>
      <p:sp>
        <p:nvSpPr>
          <p:cNvPr id="5" name="内容占位符 4"/>
          <p:cNvSpPr>
            <a:spLocks noGrp="1"/>
          </p:cNvSpPr>
          <p:nvPr>
            <p:ph idx="1"/>
          </p:nvPr>
        </p:nvSpPr>
        <p:spPr>
          <a:xfrm>
            <a:off x="507597" y="2296799"/>
            <a:ext cx="7524003" cy="511201"/>
          </a:xfrm>
        </p:spPr>
        <p:txBody>
          <a:bodyPr>
            <a:normAutofit/>
          </a:bodyPr>
          <a:lstStyle/>
          <a:p>
            <a:r>
              <a:rPr lang="en-US" altLang="zh-SG" dirty="0" smtClean="0"/>
              <a:t>Avoid Ambiguity</a:t>
            </a:r>
          </a:p>
        </p:txBody>
      </p:sp>
      <p:sp>
        <p:nvSpPr>
          <p:cNvPr id="6" name="文本框 8"/>
          <p:cNvSpPr txBox="1"/>
          <p:nvPr/>
        </p:nvSpPr>
        <p:spPr>
          <a:xfrm>
            <a:off x="1222953" y="5760821"/>
            <a:ext cx="2065938" cy="369332"/>
          </a:xfrm>
          <a:prstGeom prst="rect">
            <a:avLst/>
          </a:prstGeom>
          <a:noFill/>
        </p:spPr>
        <p:txBody>
          <a:bodyPr wrap="square" rtlCol="0">
            <a:spAutoFit/>
          </a:bodyPr>
          <a:lstStyle/>
          <a:p>
            <a:r>
              <a:rPr lang="en-US" altLang="zh-SG" sz="900" dirty="0" smtClean="0"/>
              <a:t>Photo by: Marko </a:t>
            </a:r>
            <a:r>
              <a:rPr lang="en-US" altLang="zh-SG" sz="900" dirty="0" err="1" smtClean="0"/>
              <a:t>Kaariainen</a:t>
            </a:r>
            <a:r>
              <a:rPr lang="en-US" altLang="zh-SG" sz="900" dirty="0" smtClean="0"/>
              <a:t>, </a:t>
            </a:r>
            <a:r>
              <a:rPr lang="en-US" altLang="zh-SG" sz="900" dirty="0"/>
              <a:t>https://flic.kr/p/qsbnWb</a:t>
            </a:r>
            <a:endParaRPr lang="zh-SG" altLang="en-US" sz="900"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8097" y="3023419"/>
            <a:ext cx="1917837" cy="2789581"/>
          </a:xfrm>
          <a:prstGeom prst="rect">
            <a:avLst/>
          </a:prstGeom>
        </p:spPr>
      </p:pic>
      <p:sp>
        <p:nvSpPr>
          <p:cNvPr id="8" name="Rectangle 7"/>
          <p:cNvSpPr/>
          <p:nvPr/>
        </p:nvSpPr>
        <p:spPr>
          <a:xfrm>
            <a:off x="976333" y="6130153"/>
            <a:ext cx="1899601" cy="59590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SG" dirty="0" smtClean="0"/>
              <a:t>Date:18/2/2016</a:t>
            </a:r>
            <a:br>
              <a:rPr lang="en-SG" dirty="0" smtClean="0"/>
            </a:br>
            <a:r>
              <a:rPr lang="en-SG" dirty="0" smtClean="0"/>
              <a:t>Drink Wine Day</a:t>
            </a:r>
            <a:endParaRPr lang="en-SG" dirty="0"/>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75039" y="3531418"/>
            <a:ext cx="2698955" cy="1762433"/>
          </a:xfrm>
          <a:prstGeom prst="rect">
            <a:avLst/>
          </a:prstGeom>
        </p:spPr>
      </p:pic>
      <p:sp>
        <p:nvSpPr>
          <p:cNvPr id="10" name="文本框 8"/>
          <p:cNvSpPr txBox="1"/>
          <p:nvPr/>
        </p:nvSpPr>
        <p:spPr>
          <a:xfrm>
            <a:off x="4367637" y="5293851"/>
            <a:ext cx="1457976" cy="369332"/>
          </a:xfrm>
          <a:prstGeom prst="rect">
            <a:avLst/>
          </a:prstGeom>
          <a:noFill/>
        </p:spPr>
        <p:txBody>
          <a:bodyPr wrap="square" rtlCol="0">
            <a:spAutoFit/>
          </a:bodyPr>
          <a:lstStyle/>
          <a:p>
            <a:r>
              <a:rPr lang="en-US" altLang="zh-SG" sz="900" dirty="0" smtClean="0"/>
              <a:t>Photo by: Kate Hopkins, </a:t>
            </a:r>
            <a:r>
              <a:rPr lang="en-US" altLang="zh-SG" sz="900" dirty="0"/>
              <a:t>https://flic.kr/p/2Q66A</a:t>
            </a:r>
            <a:endParaRPr lang="zh-SG" altLang="en-US" sz="900" dirty="0"/>
          </a:p>
        </p:txBody>
      </p:sp>
      <p:sp>
        <p:nvSpPr>
          <p:cNvPr id="11" name="文本框 8"/>
          <p:cNvSpPr txBox="1"/>
          <p:nvPr/>
        </p:nvSpPr>
        <p:spPr>
          <a:xfrm>
            <a:off x="6945673" y="6055851"/>
            <a:ext cx="2065938" cy="369332"/>
          </a:xfrm>
          <a:prstGeom prst="rect">
            <a:avLst/>
          </a:prstGeom>
          <a:noFill/>
        </p:spPr>
        <p:txBody>
          <a:bodyPr wrap="square" rtlCol="0">
            <a:spAutoFit/>
          </a:bodyPr>
          <a:lstStyle/>
          <a:p>
            <a:r>
              <a:rPr lang="en-US" altLang="zh-SG" sz="900" dirty="0" smtClean="0"/>
              <a:t>Photo by: More Good Foundation, </a:t>
            </a:r>
            <a:r>
              <a:rPr lang="en-US" altLang="zh-SG" sz="900" dirty="0"/>
              <a:t>https://flic.kr/p/8Q5KMV</a:t>
            </a:r>
            <a:endParaRPr lang="zh-SG" altLang="en-US" sz="900" dirty="0"/>
          </a:p>
        </p:txBody>
      </p:sp>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64903" y="3224783"/>
            <a:ext cx="3048000" cy="2822056"/>
          </a:xfrm>
          <a:prstGeom prst="rect">
            <a:avLst/>
          </a:prstGeom>
        </p:spPr>
      </p:pic>
    </p:spTree>
    <p:extLst>
      <p:ext uri="{BB962C8B-B14F-4D97-AF65-F5344CB8AC3E}">
        <p14:creationId xmlns:p14="http://schemas.microsoft.com/office/powerpoint/2010/main" val="394414930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Diagram 6"/>
          <p:cNvGraphicFramePr/>
          <p:nvPr>
            <p:extLst>
              <p:ext uri="{D42A27DB-BD31-4B8C-83A1-F6EECF244321}">
                <p14:modId xmlns:p14="http://schemas.microsoft.com/office/powerpoint/2010/main" val="4022035666"/>
              </p:ext>
            </p:extLst>
          </p:nvPr>
        </p:nvGraphicFramePr>
        <p:xfrm>
          <a:off x="520700" y="2146300"/>
          <a:ext cx="8013700" cy="4445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Title 7"/>
          <p:cNvSpPr>
            <a:spLocks noGrp="1"/>
          </p:cNvSpPr>
          <p:nvPr>
            <p:ph type="title"/>
          </p:nvPr>
        </p:nvSpPr>
        <p:spPr/>
        <p:txBody>
          <a:bodyPr/>
          <a:lstStyle/>
          <a:p>
            <a:r>
              <a:rPr lang="en-SG" dirty="0" smtClean="0"/>
              <a:t>What’s covered ?</a:t>
            </a:r>
            <a:endParaRPr lang="en-SG" dirty="0"/>
          </a:p>
        </p:txBody>
      </p:sp>
      <p:sp>
        <p:nvSpPr>
          <p:cNvPr id="2" name="TextBox 1"/>
          <p:cNvSpPr txBox="1"/>
          <p:nvPr/>
        </p:nvSpPr>
        <p:spPr>
          <a:xfrm>
            <a:off x="5557520" y="2528054"/>
            <a:ext cx="880369" cy="369332"/>
          </a:xfrm>
          <a:prstGeom prst="rect">
            <a:avLst/>
          </a:prstGeom>
          <a:noFill/>
        </p:spPr>
        <p:txBody>
          <a:bodyPr wrap="none" rtlCol="0">
            <a:spAutoFit/>
          </a:bodyPr>
          <a:lstStyle/>
          <a:p>
            <a:r>
              <a:rPr lang="en-SG" dirty="0" smtClean="0"/>
              <a:t>Shaun</a:t>
            </a:r>
            <a:endParaRPr lang="en-SG" dirty="0"/>
          </a:p>
        </p:txBody>
      </p:sp>
      <p:sp>
        <p:nvSpPr>
          <p:cNvPr id="5" name="TextBox 4"/>
          <p:cNvSpPr txBox="1"/>
          <p:nvPr/>
        </p:nvSpPr>
        <p:spPr>
          <a:xfrm>
            <a:off x="6258560" y="3564374"/>
            <a:ext cx="973343" cy="369332"/>
          </a:xfrm>
          <a:prstGeom prst="rect">
            <a:avLst/>
          </a:prstGeom>
          <a:noFill/>
        </p:spPr>
        <p:txBody>
          <a:bodyPr wrap="none" rtlCol="0">
            <a:spAutoFit/>
          </a:bodyPr>
          <a:lstStyle/>
          <a:p>
            <a:r>
              <a:rPr lang="en-SG" dirty="0" err="1" smtClean="0"/>
              <a:t>Ruomu</a:t>
            </a:r>
            <a:endParaRPr lang="en-SG" dirty="0"/>
          </a:p>
        </p:txBody>
      </p:sp>
      <p:sp>
        <p:nvSpPr>
          <p:cNvPr id="6" name="TextBox 5"/>
          <p:cNvSpPr txBox="1"/>
          <p:nvPr/>
        </p:nvSpPr>
        <p:spPr>
          <a:xfrm>
            <a:off x="6897631" y="4763254"/>
            <a:ext cx="827471" cy="369332"/>
          </a:xfrm>
          <a:prstGeom prst="rect">
            <a:avLst/>
          </a:prstGeom>
          <a:noFill/>
        </p:spPr>
        <p:txBody>
          <a:bodyPr wrap="none" rtlCol="0">
            <a:spAutoFit/>
          </a:bodyPr>
          <a:lstStyle/>
          <a:p>
            <a:r>
              <a:rPr lang="en-SG" dirty="0" smtClean="0"/>
              <a:t>Julian</a:t>
            </a:r>
            <a:endParaRPr lang="en-SG" dirty="0"/>
          </a:p>
        </p:txBody>
      </p:sp>
      <p:sp>
        <p:nvSpPr>
          <p:cNvPr id="9" name="TextBox 8"/>
          <p:cNvSpPr txBox="1"/>
          <p:nvPr/>
        </p:nvSpPr>
        <p:spPr>
          <a:xfrm>
            <a:off x="7238430" y="5891014"/>
            <a:ext cx="704039" cy="369332"/>
          </a:xfrm>
          <a:prstGeom prst="rect">
            <a:avLst/>
          </a:prstGeom>
          <a:noFill/>
        </p:spPr>
        <p:txBody>
          <a:bodyPr wrap="none" rtlCol="0">
            <a:spAutoFit/>
          </a:bodyPr>
          <a:lstStyle/>
          <a:p>
            <a:r>
              <a:rPr lang="en-SG" dirty="0" err="1" smtClean="0"/>
              <a:t>Riwu</a:t>
            </a:r>
            <a:endParaRPr lang="en-SG" dirty="0"/>
          </a:p>
        </p:txBody>
      </p:sp>
    </p:spTree>
    <p:extLst>
      <p:ext uri="{BB962C8B-B14F-4D97-AF65-F5344CB8AC3E}">
        <p14:creationId xmlns:p14="http://schemas.microsoft.com/office/powerpoint/2010/main" val="118839163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altLang="zh-SG" dirty="0" smtClean="0"/>
              <a:t>Communication</a:t>
            </a:r>
            <a:endParaRPr lang="zh-SG" altLang="en-US" dirty="0"/>
          </a:p>
        </p:txBody>
      </p:sp>
      <p:sp>
        <p:nvSpPr>
          <p:cNvPr id="5" name="内容占位符 4"/>
          <p:cNvSpPr>
            <a:spLocks noGrp="1"/>
          </p:cNvSpPr>
          <p:nvPr>
            <p:ph idx="1"/>
          </p:nvPr>
        </p:nvSpPr>
        <p:spPr>
          <a:xfrm>
            <a:off x="380597" y="1915799"/>
            <a:ext cx="7524003" cy="1339201"/>
          </a:xfrm>
        </p:spPr>
        <p:txBody>
          <a:bodyPr>
            <a:normAutofit/>
          </a:bodyPr>
          <a:lstStyle/>
          <a:p>
            <a:r>
              <a:rPr lang="en-SG" altLang="zh-SG" dirty="0" smtClean="0"/>
              <a:t>Ask what the company can do for you</a:t>
            </a:r>
            <a:endParaRPr lang="en-SG" altLang="zh-SG" dirty="0" smtClean="0"/>
          </a:p>
        </p:txBody>
      </p:sp>
      <p:sp>
        <p:nvSpPr>
          <p:cNvPr id="9" name="内容占位符 4"/>
          <p:cNvSpPr txBox="1">
            <a:spLocks/>
          </p:cNvSpPr>
          <p:nvPr/>
        </p:nvSpPr>
        <p:spPr>
          <a:xfrm>
            <a:off x="676997" y="3404199"/>
            <a:ext cx="7524003" cy="1647001"/>
          </a:xfrm>
          <a:prstGeom prst="rect">
            <a:avLst/>
          </a:prstGeom>
          <a:effectLst>
            <a:outerShdw blurRad="50800" dir="14400000">
              <a:srgbClr val="000000">
                <a:alpha val="40000"/>
              </a:srgbClr>
            </a:outerShdw>
          </a:effectLst>
        </p:spPr>
        <p:txBody>
          <a:bodyPr vert="horz" lIns="91440" tIns="45720" rIns="91440" bIns="45720" rtlCol="0" anchor="ctr">
            <a:normAutofit/>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pPr marL="0" indent="0">
              <a:buNone/>
            </a:pPr>
            <a:r>
              <a:rPr lang="en-SG" altLang="zh-SG" i="1" dirty="0" smtClean="0"/>
              <a:t>“When I interview a person, I expect the person to be asking how he can add 2.5 times of his salary’s worth to my company’s value, not what my company can do to facilitate his personal growth.” </a:t>
            </a:r>
            <a:endParaRPr lang="en-SG" altLang="zh-SG" i="1" dirty="0" smtClean="0"/>
          </a:p>
        </p:txBody>
      </p:sp>
      <p:sp>
        <p:nvSpPr>
          <p:cNvPr id="10" name="内容占位符 4"/>
          <p:cNvSpPr txBox="1">
            <a:spLocks/>
          </p:cNvSpPr>
          <p:nvPr/>
        </p:nvSpPr>
        <p:spPr>
          <a:xfrm>
            <a:off x="6426200" y="4830361"/>
            <a:ext cx="1592600" cy="347839"/>
          </a:xfrm>
          <a:prstGeom prst="rect">
            <a:avLst/>
          </a:prstGeom>
          <a:effectLst>
            <a:outerShdw blurRad="50800" dir="14400000">
              <a:srgbClr val="000000">
                <a:alpha val="40000"/>
              </a:srgbClr>
            </a:outerShdw>
          </a:effectLst>
        </p:spPr>
        <p:txBody>
          <a:bodyPr vert="horz" lIns="91440" tIns="45720" rIns="91440" bIns="45720" rtlCol="0" anchor="ctr">
            <a:normAutofit lnSpcReduction="10000"/>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pPr marL="0" indent="0">
              <a:buNone/>
            </a:pPr>
            <a:r>
              <a:rPr lang="en-SG" altLang="zh-SG" i="1" dirty="0" smtClean="0"/>
              <a:t>My mother</a:t>
            </a:r>
            <a:endParaRPr lang="en-SG" altLang="zh-SG" i="1" dirty="0" smtClean="0"/>
          </a:p>
        </p:txBody>
      </p:sp>
    </p:spTree>
    <p:extLst>
      <p:ext uri="{BB962C8B-B14F-4D97-AF65-F5344CB8AC3E}">
        <p14:creationId xmlns:p14="http://schemas.microsoft.com/office/powerpoint/2010/main" val="94116713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28139" y="3964652"/>
            <a:ext cx="3800043" cy="2501695"/>
          </a:xfrm>
          <a:prstGeom prst="rect">
            <a:avLst/>
          </a:prstGeom>
        </p:spPr>
      </p:pic>
      <p:sp>
        <p:nvSpPr>
          <p:cNvPr id="2" name="标题 1"/>
          <p:cNvSpPr>
            <a:spLocks noGrp="1"/>
          </p:cNvSpPr>
          <p:nvPr>
            <p:ph type="title"/>
          </p:nvPr>
        </p:nvSpPr>
        <p:spPr/>
        <p:txBody>
          <a:bodyPr/>
          <a:lstStyle/>
          <a:p>
            <a:r>
              <a:rPr lang="en-SG" altLang="zh-SG" dirty="0" smtClean="0"/>
              <a:t>Communications</a:t>
            </a:r>
            <a:endParaRPr lang="zh-SG" altLang="en-US" dirty="0"/>
          </a:p>
        </p:txBody>
      </p:sp>
      <p:sp>
        <p:nvSpPr>
          <p:cNvPr id="5" name="内容占位符 4"/>
          <p:cNvSpPr>
            <a:spLocks noGrp="1"/>
          </p:cNvSpPr>
          <p:nvPr>
            <p:ph idx="1"/>
          </p:nvPr>
        </p:nvSpPr>
        <p:spPr>
          <a:xfrm>
            <a:off x="507597" y="2550799"/>
            <a:ext cx="7524003" cy="1091323"/>
          </a:xfrm>
        </p:spPr>
        <p:txBody>
          <a:bodyPr>
            <a:noAutofit/>
          </a:bodyPr>
          <a:lstStyle/>
          <a:p>
            <a:r>
              <a:rPr lang="en-SG" altLang="zh-SG" dirty="0" smtClean="0"/>
              <a:t>Interruptions</a:t>
            </a:r>
          </a:p>
          <a:p>
            <a:pPr lvl="1"/>
            <a:r>
              <a:rPr lang="en-SG" altLang="zh-SG" dirty="0" smtClean="0"/>
              <a:t>Time to listen</a:t>
            </a:r>
          </a:p>
          <a:p>
            <a:pPr lvl="1"/>
            <a:r>
              <a:rPr lang="en-SG" altLang="zh-SG" dirty="0" smtClean="0"/>
              <a:t>Bad working attitude</a:t>
            </a:r>
            <a:endParaRPr lang="en-SG" altLang="zh-SG" dirty="0"/>
          </a:p>
          <a:p>
            <a:pPr marL="0" indent="0">
              <a:buNone/>
            </a:pPr>
            <a:endParaRPr lang="en-US" altLang="zh-SG" dirty="0" smtClean="0"/>
          </a:p>
        </p:txBody>
      </p:sp>
      <p:sp>
        <p:nvSpPr>
          <p:cNvPr id="7" name="文本框 8"/>
          <p:cNvSpPr txBox="1"/>
          <p:nvPr/>
        </p:nvSpPr>
        <p:spPr>
          <a:xfrm>
            <a:off x="5666598" y="6480354"/>
            <a:ext cx="3018775" cy="230832"/>
          </a:xfrm>
          <a:prstGeom prst="rect">
            <a:avLst/>
          </a:prstGeom>
          <a:noFill/>
        </p:spPr>
        <p:txBody>
          <a:bodyPr wrap="none" rtlCol="0">
            <a:spAutoFit/>
          </a:bodyPr>
          <a:lstStyle/>
          <a:p>
            <a:r>
              <a:rPr lang="en-US" altLang="zh-SG" sz="900" dirty="0" smtClean="0"/>
              <a:t>Photo by: Kurt </a:t>
            </a:r>
            <a:r>
              <a:rPr lang="en-US" altLang="zh-SG" sz="900" dirty="0" err="1" smtClean="0"/>
              <a:t>Bauschardt</a:t>
            </a:r>
            <a:r>
              <a:rPr lang="en-US" altLang="zh-SG" sz="900" dirty="0" smtClean="0"/>
              <a:t>, </a:t>
            </a:r>
            <a:r>
              <a:rPr lang="en-US" altLang="zh-SG" sz="900" dirty="0"/>
              <a:t>https://flic.kr/p/kcc2QD</a:t>
            </a:r>
            <a:endParaRPr lang="zh-SG" altLang="en-US" sz="900" dirty="0"/>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0597" y="3964653"/>
            <a:ext cx="4196625" cy="2368960"/>
          </a:xfrm>
          <a:prstGeom prst="rect">
            <a:avLst/>
          </a:prstGeom>
        </p:spPr>
      </p:pic>
    </p:spTree>
    <p:extLst>
      <p:ext uri="{BB962C8B-B14F-4D97-AF65-F5344CB8AC3E}">
        <p14:creationId xmlns:p14="http://schemas.microsoft.com/office/powerpoint/2010/main" val="69344820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altLang="zh-SG" dirty="0" smtClean="0"/>
              <a:t>Communications</a:t>
            </a:r>
            <a:endParaRPr lang="zh-SG" altLang="en-US" dirty="0"/>
          </a:p>
        </p:txBody>
      </p:sp>
      <p:sp>
        <p:nvSpPr>
          <p:cNvPr id="5" name="内容占位符 4"/>
          <p:cNvSpPr>
            <a:spLocks noGrp="1"/>
          </p:cNvSpPr>
          <p:nvPr>
            <p:ph idx="1"/>
          </p:nvPr>
        </p:nvSpPr>
        <p:spPr>
          <a:xfrm>
            <a:off x="507597" y="2296799"/>
            <a:ext cx="7524003" cy="1091323"/>
          </a:xfrm>
        </p:spPr>
        <p:txBody>
          <a:bodyPr>
            <a:normAutofit lnSpcReduction="10000"/>
          </a:bodyPr>
          <a:lstStyle/>
          <a:p>
            <a:r>
              <a:rPr lang="en-SG" altLang="zh-SG" dirty="0" smtClean="0"/>
              <a:t>Previous or present work partners</a:t>
            </a:r>
          </a:p>
          <a:p>
            <a:pPr lvl="1"/>
            <a:r>
              <a:rPr lang="en-SG" dirty="0" smtClean="0"/>
              <a:t>Not </a:t>
            </a:r>
            <a:r>
              <a:rPr lang="en-SG" dirty="0"/>
              <a:t>a team </a:t>
            </a:r>
            <a:r>
              <a:rPr lang="en-SG" dirty="0" smtClean="0"/>
              <a:t>player</a:t>
            </a:r>
            <a:endParaRPr lang="en-US" dirty="0"/>
          </a:p>
          <a:p>
            <a:pPr lvl="1"/>
            <a:r>
              <a:rPr lang="en-US" altLang="zh-SG" dirty="0" smtClean="0"/>
              <a:t>Bitter person</a:t>
            </a:r>
            <a:endParaRPr lang="en-SG" altLang="zh-SG" dirty="0" smtClean="0"/>
          </a:p>
        </p:txBody>
      </p:sp>
      <p:sp>
        <p:nvSpPr>
          <p:cNvPr id="7" name="文本框 8"/>
          <p:cNvSpPr txBox="1"/>
          <p:nvPr/>
        </p:nvSpPr>
        <p:spPr>
          <a:xfrm>
            <a:off x="5412598" y="6628939"/>
            <a:ext cx="2736647" cy="230832"/>
          </a:xfrm>
          <a:prstGeom prst="rect">
            <a:avLst/>
          </a:prstGeom>
          <a:noFill/>
        </p:spPr>
        <p:txBody>
          <a:bodyPr wrap="none" rtlCol="0">
            <a:spAutoFit/>
          </a:bodyPr>
          <a:lstStyle/>
          <a:p>
            <a:r>
              <a:rPr lang="en-US" altLang="zh-SG" sz="900" dirty="0" smtClean="0"/>
              <a:t>Photo by: Craig </a:t>
            </a:r>
            <a:r>
              <a:rPr lang="en-US" altLang="zh-SG" sz="900" dirty="0" err="1" smtClean="0"/>
              <a:t>Sunter</a:t>
            </a:r>
            <a:r>
              <a:rPr lang="en-US" altLang="zh-SG" sz="900" dirty="0"/>
              <a:t>, https://flic.kr/p/zTu1PY</a:t>
            </a:r>
            <a:endParaRPr lang="zh-SG" altLang="en-US" sz="900"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60398" y="3514859"/>
            <a:ext cx="3249473" cy="3114079"/>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2596" y="3514860"/>
            <a:ext cx="3083635" cy="3097401"/>
          </a:xfrm>
          <a:prstGeom prst="rect">
            <a:avLst/>
          </a:prstGeom>
        </p:spPr>
      </p:pic>
    </p:spTree>
    <p:extLst>
      <p:ext uri="{BB962C8B-B14F-4D97-AF65-F5344CB8AC3E}">
        <p14:creationId xmlns:p14="http://schemas.microsoft.com/office/powerpoint/2010/main" val="98501679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77597" y="3704922"/>
            <a:ext cx="4112721" cy="2724677"/>
          </a:xfrm>
          <a:prstGeom prst="rect">
            <a:avLst/>
          </a:prstGeom>
        </p:spPr>
      </p:pic>
      <p:sp>
        <p:nvSpPr>
          <p:cNvPr id="2" name="标题 1"/>
          <p:cNvSpPr>
            <a:spLocks noGrp="1"/>
          </p:cNvSpPr>
          <p:nvPr>
            <p:ph type="title"/>
          </p:nvPr>
        </p:nvSpPr>
        <p:spPr/>
        <p:txBody>
          <a:bodyPr/>
          <a:lstStyle/>
          <a:p>
            <a:r>
              <a:rPr lang="en-SG" altLang="zh-SG" dirty="0" smtClean="0"/>
              <a:t>Behaviour</a:t>
            </a:r>
            <a:endParaRPr lang="zh-SG" altLang="en-US" dirty="0"/>
          </a:p>
        </p:txBody>
      </p:sp>
      <p:sp>
        <p:nvSpPr>
          <p:cNvPr id="5" name="内容占位符 4"/>
          <p:cNvSpPr>
            <a:spLocks noGrp="1"/>
          </p:cNvSpPr>
          <p:nvPr>
            <p:ph idx="1"/>
          </p:nvPr>
        </p:nvSpPr>
        <p:spPr>
          <a:xfrm>
            <a:off x="507597" y="2296799"/>
            <a:ext cx="7524003" cy="1339201"/>
          </a:xfrm>
        </p:spPr>
        <p:txBody>
          <a:bodyPr/>
          <a:lstStyle/>
          <a:p>
            <a:r>
              <a:rPr lang="en-SG" altLang="zh-SG" dirty="0" smtClean="0"/>
              <a:t>Chewing gum/Eating Food</a:t>
            </a:r>
          </a:p>
          <a:p>
            <a:pPr lvl="1"/>
            <a:r>
              <a:rPr lang="en-SG" altLang="zh-SG" dirty="0" smtClean="0"/>
              <a:t>Sloppy Attitude</a:t>
            </a:r>
          </a:p>
          <a:p>
            <a:pPr lvl="1"/>
            <a:r>
              <a:rPr lang="en-US" altLang="zh-SG" dirty="0" smtClean="0"/>
              <a:t>Off-putting (pudding)</a:t>
            </a:r>
          </a:p>
        </p:txBody>
      </p:sp>
      <p:sp>
        <p:nvSpPr>
          <p:cNvPr id="7" name="文本框 8"/>
          <p:cNvSpPr txBox="1"/>
          <p:nvPr/>
        </p:nvSpPr>
        <p:spPr>
          <a:xfrm>
            <a:off x="5920598" y="6501939"/>
            <a:ext cx="3074881" cy="230832"/>
          </a:xfrm>
          <a:prstGeom prst="rect">
            <a:avLst/>
          </a:prstGeom>
          <a:noFill/>
        </p:spPr>
        <p:txBody>
          <a:bodyPr wrap="none" rtlCol="0">
            <a:spAutoFit/>
          </a:bodyPr>
          <a:lstStyle/>
          <a:p>
            <a:r>
              <a:rPr lang="en-US" altLang="zh-SG" sz="900" dirty="0" smtClean="0"/>
              <a:t>Photo by: Veronica Aguilar, </a:t>
            </a:r>
            <a:r>
              <a:rPr lang="en-US" altLang="zh-SG" sz="900" dirty="0"/>
              <a:t>https://flic.kr/p/oDU2kk</a:t>
            </a:r>
            <a:endParaRPr lang="zh-SG" altLang="en-US" sz="900" dirty="0"/>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3493" y="3704922"/>
            <a:ext cx="3639030" cy="2729273"/>
          </a:xfrm>
          <a:prstGeom prst="rect">
            <a:avLst/>
          </a:prstGeom>
        </p:spPr>
      </p:pic>
      <p:sp>
        <p:nvSpPr>
          <p:cNvPr id="8" name="文本框 8"/>
          <p:cNvSpPr txBox="1"/>
          <p:nvPr/>
        </p:nvSpPr>
        <p:spPr>
          <a:xfrm>
            <a:off x="1306179" y="6429599"/>
            <a:ext cx="3326552" cy="230832"/>
          </a:xfrm>
          <a:prstGeom prst="rect">
            <a:avLst/>
          </a:prstGeom>
          <a:noFill/>
        </p:spPr>
        <p:txBody>
          <a:bodyPr wrap="none" rtlCol="0">
            <a:spAutoFit/>
          </a:bodyPr>
          <a:lstStyle/>
          <a:p>
            <a:r>
              <a:rPr lang="en-US" altLang="zh-SG" sz="900" dirty="0" smtClean="0"/>
              <a:t>Photo by: Vegan Feast Catering</a:t>
            </a:r>
            <a:r>
              <a:rPr lang="en-US" altLang="zh-SG" sz="900" dirty="0"/>
              <a:t>, https://flic.kr/p/8BybqB</a:t>
            </a:r>
            <a:endParaRPr lang="zh-SG" altLang="en-US" sz="900" dirty="0"/>
          </a:p>
        </p:txBody>
      </p:sp>
    </p:spTree>
    <p:extLst>
      <p:ext uri="{BB962C8B-B14F-4D97-AF65-F5344CB8AC3E}">
        <p14:creationId xmlns:p14="http://schemas.microsoft.com/office/powerpoint/2010/main" val="121886584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altLang="zh-SG" dirty="0" smtClean="0"/>
              <a:t>Personal grooming</a:t>
            </a:r>
            <a:endParaRPr lang="zh-SG" altLang="en-US" dirty="0"/>
          </a:p>
        </p:txBody>
      </p:sp>
      <p:sp>
        <p:nvSpPr>
          <p:cNvPr id="5" name="内容占位符 4"/>
          <p:cNvSpPr>
            <a:spLocks noGrp="1"/>
          </p:cNvSpPr>
          <p:nvPr>
            <p:ph idx="1"/>
          </p:nvPr>
        </p:nvSpPr>
        <p:spPr>
          <a:xfrm>
            <a:off x="507597" y="2296799"/>
            <a:ext cx="7524003" cy="1091323"/>
          </a:xfrm>
        </p:spPr>
        <p:txBody>
          <a:bodyPr>
            <a:normAutofit fontScale="92500" lnSpcReduction="10000"/>
          </a:bodyPr>
          <a:lstStyle/>
          <a:p>
            <a:r>
              <a:rPr lang="en-SG" altLang="zh-SG" dirty="0" smtClean="0"/>
              <a:t>Smoking</a:t>
            </a:r>
          </a:p>
          <a:p>
            <a:pPr lvl="1"/>
            <a:r>
              <a:rPr lang="en-SG" altLang="zh-SG" dirty="0" smtClean="0"/>
              <a:t>Avoid smoking before</a:t>
            </a:r>
          </a:p>
          <a:p>
            <a:pPr lvl="1"/>
            <a:r>
              <a:rPr lang="en-SG" altLang="zh-SG" dirty="0" smtClean="0"/>
              <a:t>Mints/mouthwash</a:t>
            </a:r>
          </a:p>
          <a:p>
            <a:pPr marL="0" indent="0">
              <a:buNone/>
            </a:pPr>
            <a:endParaRPr lang="en-US" altLang="zh-SG" dirty="0" smtClean="0"/>
          </a:p>
        </p:txBody>
      </p:sp>
      <p:sp>
        <p:nvSpPr>
          <p:cNvPr id="7" name="文本框 8"/>
          <p:cNvSpPr txBox="1"/>
          <p:nvPr/>
        </p:nvSpPr>
        <p:spPr>
          <a:xfrm>
            <a:off x="2117973" y="6437461"/>
            <a:ext cx="2598788" cy="230832"/>
          </a:xfrm>
          <a:prstGeom prst="rect">
            <a:avLst/>
          </a:prstGeom>
          <a:noFill/>
        </p:spPr>
        <p:txBody>
          <a:bodyPr wrap="none" rtlCol="0">
            <a:spAutoFit/>
          </a:bodyPr>
          <a:lstStyle/>
          <a:p>
            <a:r>
              <a:rPr lang="en-US" altLang="zh-SG" sz="900" dirty="0" smtClean="0"/>
              <a:t>Photo by: </a:t>
            </a:r>
            <a:r>
              <a:rPr lang="en-US" altLang="zh-SG" sz="900" dirty="0" err="1" smtClean="0"/>
              <a:t>Niq</a:t>
            </a:r>
            <a:r>
              <a:rPr lang="en-US" altLang="zh-SG" sz="900" dirty="0" smtClean="0"/>
              <a:t> Scott</a:t>
            </a:r>
            <a:r>
              <a:rPr lang="en-US" altLang="zh-SG" sz="900" dirty="0"/>
              <a:t>, https://flic.kr/p/6LzREQ</a:t>
            </a:r>
            <a:endParaRPr lang="zh-SG" altLang="en-US" sz="900"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313" y="3601974"/>
            <a:ext cx="4462552" cy="276933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31471" y="3601974"/>
            <a:ext cx="4121214" cy="2835487"/>
          </a:xfrm>
          <a:prstGeom prst="rect">
            <a:avLst/>
          </a:prstGeom>
        </p:spPr>
      </p:pic>
    </p:spTree>
    <p:extLst>
      <p:ext uri="{BB962C8B-B14F-4D97-AF65-F5344CB8AC3E}">
        <p14:creationId xmlns:p14="http://schemas.microsoft.com/office/powerpoint/2010/main" val="338756879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altLang="zh-SG" dirty="0" smtClean="0"/>
              <a:t>Personal grooming</a:t>
            </a:r>
            <a:endParaRPr lang="zh-SG" altLang="en-US" dirty="0"/>
          </a:p>
        </p:txBody>
      </p:sp>
      <p:sp>
        <p:nvSpPr>
          <p:cNvPr id="5" name="内容占位符 4"/>
          <p:cNvSpPr>
            <a:spLocks noGrp="1"/>
          </p:cNvSpPr>
          <p:nvPr>
            <p:ph idx="1"/>
          </p:nvPr>
        </p:nvSpPr>
        <p:spPr>
          <a:xfrm>
            <a:off x="507597" y="2296799"/>
            <a:ext cx="7524003" cy="1091323"/>
          </a:xfrm>
        </p:spPr>
        <p:txBody>
          <a:bodyPr/>
          <a:lstStyle/>
          <a:p>
            <a:r>
              <a:rPr lang="en-SG" altLang="zh-SG" dirty="0" smtClean="0"/>
              <a:t>Heavy perfume/cologne</a:t>
            </a:r>
          </a:p>
          <a:p>
            <a:pPr marL="0" indent="0">
              <a:buNone/>
            </a:pPr>
            <a:endParaRPr lang="en-US" altLang="zh-SG" dirty="0" smtClean="0"/>
          </a:p>
        </p:txBody>
      </p:sp>
      <p:sp>
        <p:nvSpPr>
          <p:cNvPr id="6" name="文本框 8"/>
          <p:cNvSpPr txBox="1"/>
          <p:nvPr/>
        </p:nvSpPr>
        <p:spPr>
          <a:xfrm>
            <a:off x="3422319" y="6627168"/>
            <a:ext cx="5775940" cy="230832"/>
          </a:xfrm>
          <a:prstGeom prst="rect">
            <a:avLst/>
          </a:prstGeom>
          <a:noFill/>
        </p:spPr>
        <p:txBody>
          <a:bodyPr wrap="none" rtlCol="0">
            <a:spAutoFit/>
          </a:bodyPr>
          <a:lstStyle/>
          <a:p>
            <a:r>
              <a:rPr lang="en-US" altLang="zh-SG" sz="900" dirty="0" smtClean="0"/>
              <a:t>*Source </a:t>
            </a:r>
            <a:r>
              <a:rPr lang="en-US" altLang="zh-SG" sz="900" dirty="0"/>
              <a:t>: http://cals.arizona.edu/clubs/manrrs/MANRRS%20Web/GENERAL%20INTERVIEW%20TIPS.pdf</a:t>
            </a:r>
            <a:endParaRPr lang="zh-SG" altLang="en-US" sz="900" dirty="0"/>
          </a:p>
        </p:txBody>
      </p:sp>
      <p:sp>
        <p:nvSpPr>
          <p:cNvPr id="7" name="文本框 8"/>
          <p:cNvSpPr txBox="1"/>
          <p:nvPr/>
        </p:nvSpPr>
        <p:spPr>
          <a:xfrm>
            <a:off x="3126598" y="6374939"/>
            <a:ext cx="2965877" cy="230832"/>
          </a:xfrm>
          <a:prstGeom prst="rect">
            <a:avLst/>
          </a:prstGeom>
          <a:noFill/>
        </p:spPr>
        <p:txBody>
          <a:bodyPr wrap="none" rtlCol="0">
            <a:spAutoFit/>
          </a:bodyPr>
          <a:lstStyle/>
          <a:p>
            <a:r>
              <a:rPr lang="en-US" altLang="zh-SG" sz="900" dirty="0" smtClean="0"/>
              <a:t>Photo by: edmondwong8, </a:t>
            </a:r>
            <a:r>
              <a:rPr lang="en-US" altLang="zh-SG" sz="900" dirty="0"/>
              <a:t>https://flic.kr/p/73PURc</a:t>
            </a:r>
            <a:endParaRPr lang="zh-SG" altLang="en-US" sz="900"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75714" y="2875907"/>
            <a:ext cx="2792567" cy="3561554"/>
          </a:xfrm>
          <a:prstGeom prst="rect">
            <a:avLst/>
          </a:prstGeom>
        </p:spPr>
      </p:pic>
    </p:spTree>
    <p:extLst>
      <p:ext uri="{BB962C8B-B14F-4D97-AF65-F5344CB8AC3E}">
        <p14:creationId xmlns:p14="http://schemas.microsoft.com/office/powerpoint/2010/main" val="12102312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altLang="zh-SG" dirty="0" smtClean="0"/>
              <a:t>Common Questions</a:t>
            </a:r>
            <a:endParaRPr lang="zh-SG" altLang="en-US" dirty="0"/>
          </a:p>
        </p:txBody>
      </p:sp>
      <p:sp>
        <p:nvSpPr>
          <p:cNvPr id="3" name="文本占位符 2"/>
          <p:cNvSpPr>
            <a:spLocks noGrp="1"/>
          </p:cNvSpPr>
          <p:nvPr>
            <p:ph type="body" idx="1"/>
          </p:nvPr>
        </p:nvSpPr>
        <p:spPr>
          <a:xfrm>
            <a:off x="804863" y="5281200"/>
            <a:ext cx="7526337" cy="628647"/>
          </a:xfrm>
        </p:spPr>
        <p:txBody>
          <a:bodyPr/>
          <a:lstStyle/>
          <a:p>
            <a:endParaRPr lang="zh-SG" altLang="en-US" dirty="0"/>
          </a:p>
        </p:txBody>
      </p:sp>
    </p:spTree>
    <p:extLst>
      <p:ext uri="{BB962C8B-B14F-4D97-AF65-F5344CB8AC3E}">
        <p14:creationId xmlns:p14="http://schemas.microsoft.com/office/powerpoint/2010/main" val="190149777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9997" y="447188"/>
            <a:ext cx="8018693" cy="970450"/>
          </a:xfrm>
        </p:spPr>
        <p:txBody>
          <a:bodyPr/>
          <a:lstStyle/>
          <a:p>
            <a:r>
              <a:rPr lang="en-SG" altLang="zh-SG" dirty="0" smtClean="0"/>
              <a:t>Tell me about yourself.</a:t>
            </a:r>
            <a:endParaRPr lang="en-SG" dirty="0"/>
          </a:p>
        </p:txBody>
      </p:sp>
      <p:sp>
        <p:nvSpPr>
          <p:cNvPr id="3" name="Content Placeholder 2"/>
          <p:cNvSpPr>
            <a:spLocks noGrp="1"/>
          </p:cNvSpPr>
          <p:nvPr>
            <p:ph idx="1"/>
          </p:nvPr>
        </p:nvSpPr>
        <p:spPr/>
        <p:txBody>
          <a:bodyPr>
            <a:normAutofit/>
          </a:bodyPr>
          <a:lstStyle/>
          <a:p>
            <a:r>
              <a:rPr lang="en-SG" sz="2400" dirty="0" smtClean="0"/>
              <a:t>No irrelevant personal information</a:t>
            </a:r>
          </a:p>
          <a:p>
            <a:r>
              <a:rPr lang="en-SG" sz="2400" dirty="0" smtClean="0"/>
              <a:t>Skills or experience that fits the new job requirement</a:t>
            </a:r>
            <a:endParaRPr lang="en-SG" sz="2400" dirty="0"/>
          </a:p>
        </p:txBody>
      </p:sp>
    </p:spTree>
    <p:extLst>
      <p:ext uri="{BB962C8B-B14F-4D97-AF65-F5344CB8AC3E}">
        <p14:creationId xmlns:p14="http://schemas.microsoft.com/office/powerpoint/2010/main" val="313766442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9997" y="447188"/>
            <a:ext cx="8018693" cy="970450"/>
          </a:xfrm>
        </p:spPr>
        <p:txBody>
          <a:bodyPr/>
          <a:lstStyle/>
          <a:p>
            <a:r>
              <a:rPr lang="en-SG" altLang="zh-SG" dirty="0"/>
              <a:t>What is your weaknesses?</a:t>
            </a:r>
            <a:endParaRPr lang="en-SG" dirty="0"/>
          </a:p>
        </p:txBody>
      </p:sp>
      <p:sp>
        <p:nvSpPr>
          <p:cNvPr id="3" name="Content Placeholder 2"/>
          <p:cNvSpPr>
            <a:spLocks noGrp="1"/>
          </p:cNvSpPr>
          <p:nvPr>
            <p:ph idx="1"/>
          </p:nvPr>
        </p:nvSpPr>
        <p:spPr>
          <a:xfrm>
            <a:off x="809997" y="2742549"/>
            <a:ext cx="7524003" cy="3636510"/>
          </a:xfrm>
        </p:spPr>
        <p:txBody>
          <a:bodyPr>
            <a:normAutofit/>
          </a:bodyPr>
          <a:lstStyle/>
          <a:p>
            <a:pPr>
              <a:buFont typeface="Wingdings 2" panose="05020102010507070707" pitchFamily="18" charset="2"/>
              <a:buChar char=""/>
            </a:pPr>
            <a:r>
              <a:rPr lang="en-SG" sz="2400" dirty="0" smtClean="0"/>
              <a:t>No weakness</a:t>
            </a:r>
          </a:p>
          <a:p>
            <a:pPr>
              <a:buFont typeface="Wingdings 2" panose="05020102010507070707" pitchFamily="18" charset="2"/>
              <a:buChar char=""/>
            </a:pPr>
            <a:r>
              <a:rPr lang="en-SG" sz="2400" dirty="0" smtClean="0"/>
              <a:t>Irrelevant weakness</a:t>
            </a:r>
          </a:p>
          <a:p>
            <a:endParaRPr lang="en-SG" sz="2400" dirty="0" smtClean="0"/>
          </a:p>
          <a:p>
            <a:pPr>
              <a:buFont typeface="Century Gothic" panose="020B0502020202020204" pitchFamily="34" charset="0"/>
              <a:buChar char="√"/>
            </a:pPr>
            <a:r>
              <a:rPr lang="en-SG" sz="2400" dirty="0" smtClean="0"/>
              <a:t>Weakness with positive side effects</a:t>
            </a:r>
          </a:p>
          <a:p>
            <a:pPr>
              <a:buFont typeface="Century Gothic" panose="020B0502020202020204" pitchFamily="34" charset="0"/>
              <a:buChar char="√"/>
            </a:pPr>
            <a:r>
              <a:rPr lang="en-SG" sz="2400" dirty="0" smtClean="0"/>
              <a:t>Be specific</a:t>
            </a:r>
          </a:p>
          <a:p>
            <a:pPr>
              <a:buFont typeface="Century Gothic" panose="020B0502020202020204" pitchFamily="34" charset="0"/>
              <a:buChar char="√"/>
            </a:pPr>
            <a:r>
              <a:rPr lang="en-SG" sz="2400" dirty="0" smtClean="0"/>
              <a:t>Measures taken to alleviate it</a:t>
            </a:r>
            <a:endParaRPr lang="en-SG" sz="2400" dirty="0"/>
          </a:p>
          <a:p>
            <a:pPr marL="0" indent="0">
              <a:buNone/>
            </a:pPr>
            <a:endParaRPr lang="en-SG" sz="2400" dirty="0" smtClean="0"/>
          </a:p>
          <a:p>
            <a:endParaRPr lang="en-SG" sz="2400" dirty="0" smtClean="0"/>
          </a:p>
        </p:txBody>
      </p:sp>
    </p:spTree>
    <p:extLst>
      <p:ext uri="{BB962C8B-B14F-4D97-AF65-F5344CB8AC3E}">
        <p14:creationId xmlns:p14="http://schemas.microsoft.com/office/powerpoint/2010/main" val="416005029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9997" y="447188"/>
            <a:ext cx="8018693" cy="970450"/>
          </a:xfrm>
        </p:spPr>
        <p:txBody>
          <a:bodyPr/>
          <a:lstStyle/>
          <a:p>
            <a:r>
              <a:rPr lang="en-SG" altLang="zh-SG" dirty="0"/>
              <a:t>Why did you leave your last job?</a:t>
            </a:r>
            <a:endParaRPr lang="en-SG" dirty="0"/>
          </a:p>
        </p:txBody>
      </p:sp>
      <p:sp>
        <p:nvSpPr>
          <p:cNvPr id="3" name="Content Placeholder 2"/>
          <p:cNvSpPr>
            <a:spLocks noGrp="1"/>
          </p:cNvSpPr>
          <p:nvPr>
            <p:ph idx="1"/>
          </p:nvPr>
        </p:nvSpPr>
        <p:spPr/>
        <p:txBody>
          <a:bodyPr>
            <a:normAutofit/>
          </a:bodyPr>
          <a:lstStyle/>
          <a:p>
            <a:pPr marL="0" indent="0">
              <a:buNone/>
            </a:pPr>
            <a:r>
              <a:rPr lang="en-SG" sz="2400" dirty="0"/>
              <a:t>“You can tell more about a person by what he says about others than you can by what others say about him</a:t>
            </a:r>
            <a:r>
              <a:rPr lang="en-SG" sz="2400" dirty="0" smtClean="0"/>
              <a:t>.”</a:t>
            </a:r>
          </a:p>
          <a:p>
            <a:pPr marL="457200" lvl="1" indent="0">
              <a:buNone/>
            </a:pPr>
            <a:r>
              <a:rPr lang="en-SG" sz="2200" dirty="0" smtClean="0"/>
              <a:t>             	</a:t>
            </a:r>
            <a:r>
              <a:rPr lang="en-SG" sz="2200" b="1" dirty="0" smtClean="0"/>
              <a:t>			                         – </a:t>
            </a:r>
            <a:r>
              <a:rPr lang="en-SG" sz="2200" b="1" dirty="0"/>
              <a:t>Leo Aikman</a:t>
            </a:r>
            <a:endParaRPr lang="en-SG" sz="2400" b="1" dirty="0" smtClean="0"/>
          </a:p>
        </p:txBody>
      </p:sp>
    </p:spTree>
    <p:extLst>
      <p:ext uri="{BB962C8B-B14F-4D97-AF65-F5344CB8AC3E}">
        <p14:creationId xmlns:p14="http://schemas.microsoft.com/office/powerpoint/2010/main" val="20229827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smtClean="0"/>
              <a:t>Did you know?</a:t>
            </a:r>
            <a:endParaRPr lang="en-SG" dirty="0"/>
          </a:p>
        </p:txBody>
      </p:sp>
      <p:sp>
        <p:nvSpPr>
          <p:cNvPr id="3" name="Content Placeholder 2"/>
          <p:cNvSpPr>
            <a:spLocks noGrp="1"/>
          </p:cNvSpPr>
          <p:nvPr>
            <p:ph idx="1"/>
          </p:nvPr>
        </p:nvSpPr>
        <p:spPr/>
        <p:txBody>
          <a:bodyPr/>
          <a:lstStyle/>
          <a:p>
            <a:endParaRPr lang="en-SG" dirty="0"/>
          </a:p>
        </p:txBody>
      </p:sp>
      <p:pic>
        <p:nvPicPr>
          <p:cNvPr id="4"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51093" t="35000" r="26719" b="25555"/>
          <a:stretch/>
        </p:blipFill>
        <p:spPr bwMode="auto">
          <a:xfrm rot="468986">
            <a:off x="374436" y="2506449"/>
            <a:ext cx="3662157" cy="3662157"/>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a:extLst/>
        </p:spPr>
      </p:pic>
      <p:pic>
        <p:nvPicPr>
          <p:cNvPr id="5"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36429" t="37390" r="31984" b="37637"/>
          <a:stretch/>
        </p:blipFill>
        <p:spPr bwMode="auto">
          <a:xfrm>
            <a:off x="3210560" y="1882618"/>
            <a:ext cx="5610470" cy="2569028"/>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a:extLst/>
        </p:spPr>
      </p:pic>
    </p:spTree>
    <p:extLst>
      <p:ext uri="{BB962C8B-B14F-4D97-AF65-F5344CB8AC3E}">
        <p14:creationId xmlns:p14="http://schemas.microsoft.com/office/powerpoint/2010/main" val="2525593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altLang="zh-SG" dirty="0"/>
              <a:t>Where do you see yourself in five years?</a:t>
            </a:r>
            <a:endParaRPr lang="zh-SG" altLang="en-US" dirty="0"/>
          </a:p>
        </p:txBody>
      </p:sp>
      <p:sp>
        <p:nvSpPr>
          <p:cNvPr id="6" name="文本框 8"/>
          <p:cNvSpPr txBox="1"/>
          <p:nvPr/>
        </p:nvSpPr>
        <p:spPr>
          <a:xfrm>
            <a:off x="1940359" y="6627168"/>
            <a:ext cx="7313220" cy="230832"/>
          </a:xfrm>
          <a:prstGeom prst="rect">
            <a:avLst/>
          </a:prstGeom>
          <a:noFill/>
        </p:spPr>
        <p:txBody>
          <a:bodyPr wrap="none" rtlCol="0">
            <a:spAutoFit/>
          </a:bodyPr>
          <a:lstStyle/>
          <a:p>
            <a:r>
              <a:rPr lang="en-US" altLang="zh-SG" sz="900" dirty="0" smtClean="0"/>
              <a:t>*Source </a:t>
            </a:r>
            <a:r>
              <a:rPr lang="en-US" altLang="zh-SG" sz="900" dirty="0"/>
              <a:t>: http://www.andertoons.com/fortune/cartoon/5517/i-have-big-interview-tomorrow-where-do-you-see-me-in-five-years</a:t>
            </a:r>
            <a:endParaRPr lang="zh-SG" altLang="en-US" sz="900" dirty="0"/>
          </a:p>
        </p:txBody>
      </p:sp>
      <p:sp>
        <p:nvSpPr>
          <p:cNvPr id="7" name="文本框 8"/>
          <p:cNvSpPr txBox="1"/>
          <p:nvPr/>
        </p:nvSpPr>
        <p:spPr>
          <a:xfrm>
            <a:off x="3662634" y="6374939"/>
            <a:ext cx="1685077" cy="230832"/>
          </a:xfrm>
          <a:prstGeom prst="rect">
            <a:avLst/>
          </a:prstGeom>
          <a:noFill/>
        </p:spPr>
        <p:txBody>
          <a:bodyPr wrap="none" rtlCol="0">
            <a:spAutoFit/>
          </a:bodyPr>
          <a:lstStyle/>
          <a:p>
            <a:r>
              <a:rPr lang="en-US" altLang="zh-SG" sz="900" dirty="0" smtClean="0"/>
              <a:t>Photo by: </a:t>
            </a:r>
            <a:r>
              <a:rPr lang="en-US" altLang="zh-SG" sz="900" dirty="0"/>
              <a:t>andertoons.com</a:t>
            </a:r>
            <a:endParaRPr lang="zh-SG" altLang="en-US" sz="900"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90928" y="2179584"/>
            <a:ext cx="5162139" cy="4173958"/>
          </a:xfrm>
          <a:prstGeom prst="rect">
            <a:avLst/>
          </a:prstGeom>
        </p:spPr>
      </p:pic>
    </p:spTree>
    <p:extLst>
      <p:ext uri="{BB962C8B-B14F-4D97-AF65-F5344CB8AC3E}">
        <p14:creationId xmlns:p14="http://schemas.microsoft.com/office/powerpoint/2010/main" val="302238308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9997" y="447188"/>
            <a:ext cx="8018693" cy="970450"/>
          </a:xfrm>
        </p:spPr>
        <p:txBody>
          <a:bodyPr/>
          <a:lstStyle/>
          <a:p>
            <a:r>
              <a:rPr lang="en-SG" dirty="0" smtClean="0"/>
              <a:t>Summing it up…</a:t>
            </a:r>
            <a:endParaRPr lang="en-SG" dirty="0"/>
          </a:p>
        </p:txBody>
      </p:sp>
      <p:sp>
        <p:nvSpPr>
          <p:cNvPr id="3" name="Content Placeholder 2"/>
          <p:cNvSpPr>
            <a:spLocks noGrp="1"/>
          </p:cNvSpPr>
          <p:nvPr>
            <p:ph idx="1"/>
          </p:nvPr>
        </p:nvSpPr>
        <p:spPr>
          <a:xfrm>
            <a:off x="809997" y="2222286"/>
            <a:ext cx="7524003" cy="4635713"/>
          </a:xfrm>
        </p:spPr>
        <p:txBody>
          <a:bodyPr>
            <a:normAutofit/>
          </a:bodyPr>
          <a:lstStyle/>
          <a:p>
            <a:r>
              <a:rPr lang="en-SG" sz="2400" dirty="0" smtClean="0"/>
              <a:t>Focus on them, not yourself</a:t>
            </a:r>
          </a:p>
          <a:p>
            <a:r>
              <a:rPr lang="en-SG" sz="2400" dirty="0"/>
              <a:t>Tell stories</a:t>
            </a:r>
          </a:p>
          <a:p>
            <a:r>
              <a:rPr lang="en-SG" sz="2400" dirty="0"/>
              <a:t>No </a:t>
            </a:r>
            <a:r>
              <a:rPr lang="en-SG" sz="2400" dirty="0" smtClean="0"/>
              <a:t>contradiction</a:t>
            </a:r>
          </a:p>
          <a:p>
            <a:r>
              <a:rPr lang="en-SG" sz="2400" dirty="0" smtClean="0"/>
              <a:t>Do not pretend to be someone you are not</a:t>
            </a:r>
          </a:p>
          <a:p>
            <a:endParaRPr lang="en-SG" sz="2400" dirty="0" smtClean="0"/>
          </a:p>
          <a:p>
            <a:endParaRPr lang="en-SG" sz="2400" b="1" dirty="0" smtClean="0"/>
          </a:p>
        </p:txBody>
      </p:sp>
    </p:spTree>
    <p:extLst>
      <p:ext uri="{BB962C8B-B14F-4D97-AF65-F5344CB8AC3E}">
        <p14:creationId xmlns:p14="http://schemas.microsoft.com/office/powerpoint/2010/main" val="169910366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altLang="zh-SG" dirty="0" smtClean="0"/>
              <a:t>References</a:t>
            </a:r>
            <a:endParaRPr lang="zh-SG" altLang="en-US" dirty="0"/>
          </a:p>
        </p:txBody>
      </p:sp>
      <p:sp>
        <p:nvSpPr>
          <p:cNvPr id="5" name="内容占位符 4"/>
          <p:cNvSpPr>
            <a:spLocks noGrp="1"/>
          </p:cNvSpPr>
          <p:nvPr>
            <p:ph idx="1"/>
          </p:nvPr>
        </p:nvSpPr>
        <p:spPr>
          <a:xfrm>
            <a:off x="507597" y="2443655"/>
            <a:ext cx="7524003" cy="4414345"/>
          </a:xfrm>
        </p:spPr>
        <p:txBody>
          <a:bodyPr>
            <a:normAutofit fontScale="55000" lnSpcReduction="20000"/>
          </a:bodyPr>
          <a:lstStyle/>
          <a:p>
            <a:r>
              <a:rPr lang="en-US" altLang="zh-SG" dirty="0" smtClean="0">
                <a:hlinkClick r:id="rId3"/>
              </a:rPr>
              <a:t>https</a:t>
            </a:r>
            <a:r>
              <a:rPr lang="en-US" altLang="zh-SG" dirty="0">
                <a:hlinkClick r:id="rId3"/>
              </a:rPr>
              <a:t>://</a:t>
            </a:r>
            <a:r>
              <a:rPr lang="en-US" altLang="zh-SG" dirty="0" smtClean="0">
                <a:hlinkClick r:id="rId3"/>
              </a:rPr>
              <a:t>www.unigo.com/pay-for-college/scholarships/how-to-answer-common-scholarship-interview-questions</a:t>
            </a:r>
            <a:endParaRPr lang="en-US" altLang="zh-SG" dirty="0" smtClean="0"/>
          </a:p>
          <a:p>
            <a:r>
              <a:rPr lang="en-US" altLang="zh-SG" dirty="0">
                <a:hlinkClick r:id="rId4"/>
              </a:rPr>
              <a:t>http://</a:t>
            </a:r>
            <a:r>
              <a:rPr lang="en-US" altLang="zh-SG" dirty="0" smtClean="0">
                <a:hlinkClick r:id="rId4"/>
              </a:rPr>
              <a:t>www.best-job-interview.com/internship-interview.html</a:t>
            </a:r>
            <a:endParaRPr lang="en-US" altLang="zh-SG" dirty="0" smtClean="0"/>
          </a:p>
          <a:p>
            <a:r>
              <a:rPr lang="en-US" altLang="zh-SG" dirty="0">
                <a:hlinkClick r:id="rId5"/>
              </a:rPr>
              <a:t>http://</a:t>
            </a:r>
            <a:r>
              <a:rPr lang="en-US" altLang="zh-SG" dirty="0" smtClean="0">
                <a:hlinkClick r:id="rId5"/>
              </a:rPr>
              <a:t>www.job-hunt.org/recruiters/smart-job-interview-answers.shtml</a:t>
            </a:r>
            <a:endParaRPr lang="en-US" altLang="zh-SG" dirty="0" smtClean="0"/>
          </a:p>
          <a:p>
            <a:r>
              <a:rPr lang="en-US" altLang="zh-SG" dirty="0">
                <a:hlinkClick r:id="rId6"/>
              </a:rPr>
              <a:t>http://</a:t>
            </a:r>
            <a:r>
              <a:rPr lang="en-US" altLang="zh-SG" dirty="0" smtClean="0">
                <a:hlinkClick r:id="rId6"/>
              </a:rPr>
              <a:t>work.chron.com/clever-ways-answer-questions-job-interview-26744.html</a:t>
            </a:r>
            <a:endParaRPr lang="en-US" altLang="zh-SG" dirty="0" smtClean="0"/>
          </a:p>
          <a:p>
            <a:r>
              <a:rPr lang="en-US" altLang="zh-SG" dirty="0">
                <a:hlinkClick r:id="rId7"/>
              </a:rPr>
              <a:t>https://</a:t>
            </a:r>
            <a:r>
              <a:rPr lang="en-US" altLang="zh-SG" dirty="0" smtClean="0">
                <a:hlinkClick r:id="rId7"/>
              </a:rPr>
              <a:t>collegegrad.com/jobsearch/mastering-the-interview/ten-tough-interview-questions-and-ten-great-answers</a:t>
            </a:r>
            <a:endParaRPr lang="en-US" altLang="zh-SG" dirty="0" smtClean="0"/>
          </a:p>
          <a:p>
            <a:r>
              <a:rPr lang="en-US" altLang="zh-SG" dirty="0">
                <a:hlinkClick r:id="rId8"/>
              </a:rPr>
              <a:t>https://</a:t>
            </a:r>
            <a:r>
              <a:rPr lang="en-US" altLang="zh-SG" dirty="0" smtClean="0">
                <a:hlinkClick r:id="rId8"/>
              </a:rPr>
              <a:t>www.themuse.com/advice/how-to-answer-the-31-most-common-interview-questions</a:t>
            </a:r>
            <a:endParaRPr lang="en-US" altLang="zh-SG" dirty="0" smtClean="0"/>
          </a:p>
          <a:p>
            <a:r>
              <a:rPr lang="en-US" altLang="zh-SG" dirty="0">
                <a:hlinkClick r:id="rId9"/>
              </a:rPr>
              <a:t>http://</a:t>
            </a:r>
            <a:r>
              <a:rPr lang="en-US" altLang="zh-SG" dirty="0" smtClean="0">
                <a:hlinkClick r:id="rId9"/>
              </a:rPr>
              <a:t>i2.wp.com/masetv.com/wp-content/uploads/2013/09/Ridiculously-Saggy-Pants-02.jpg?resize=600%2C400</a:t>
            </a:r>
            <a:endParaRPr lang="en-US" altLang="zh-SG" dirty="0" smtClean="0"/>
          </a:p>
          <a:p>
            <a:r>
              <a:rPr lang="en-US" altLang="zh-SG" dirty="0">
                <a:hlinkClick r:id="rId10"/>
              </a:rPr>
              <a:t>http://</a:t>
            </a:r>
            <a:r>
              <a:rPr lang="en-US" altLang="zh-SG" dirty="0" smtClean="0">
                <a:hlinkClick r:id="rId10"/>
              </a:rPr>
              <a:t>img11.deviantart.net/c1b3/i/2009/023/9/a/brokenandgone2_by_conhopper.jpg</a:t>
            </a:r>
            <a:endParaRPr lang="en-US" altLang="zh-SG" dirty="0" smtClean="0"/>
          </a:p>
          <a:p>
            <a:r>
              <a:rPr lang="en-SG" dirty="0">
                <a:hlinkClick r:id="rId11"/>
              </a:rPr>
              <a:t>http://</a:t>
            </a:r>
            <a:r>
              <a:rPr lang="en-SG" dirty="0" smtClean="0">
                <a:hlinkClick r:id="rId11"/>
              </a:rPr>
              <a:t>fun2video.in/wp-content/uploads/2013/07/pineapple-hair-of-crazy-man.jpg</a:t>
            </a:r>
            <a:endParaRPr lang="en-SG" dirty="0" smtClean="0"/>
          </a:p>
          <a:p>
            <a:r>
              <a:rPr lang="en-US" altLang="zh-SG" dirty="0">
                <a:hlinkClick r:id="rId12"/>
              </a:rPr>
              <a:t>http://</a:t>
            </a:r>
            <a:r>
              <a:rPr lang="en-US" altLang="zh-SG" dirty="0" smtClean="0">
                <a:hlinkClick r:id="rId12"/>
              </a:rPr>
              <a:t>asapdentist.com/wp-content/uploads/2014/09/what-is-causing-my-bad-breath.jpg</a:t>
            </a:r>
            <a:endParaRPr lang="en-US" altLang="zh-SG" dirty="0" smtClean="0"/>
          </a:p>
          <a:p>
            <a:r>
              <a:rPr lang="en-US" altLang="zh-SG" dirty="0">
                <a:hlinkClick r:id="rId13"/>
              </a:rPr>
              <a:t>http://</a:t>
            </a:r>
            <a:r>
              <a:rPr lang="en-US" altLang="zh-SG" dirty="0" smtClean="0">
                <a:hlinkClick r:id="rId13"/>
              </a:rPr>
              <a:t>i.dailymail.co.uk/i/pix/2009/01/07/article-1107628-02F7B77E000005DC-186_468x163.jpg</a:t>
            </a:r>
            <a:endParaRPr lang="en-US" altLang="zh-SG" dirty="0" smtClean="0"/>
          </a:p>
          <a:p>
            <a:r>
              <a:rPr lang="en-SG" dirty="0">
                <a:hlinkClick r:id="rId14"/>
              </a:rPr>
              <a:t>https://</a:t>
            </a:r>
            <a:r>
              <a:rPr lang="en-SG" dirty="0" smtClean="0">
                <a:hlinkClick r:id="rId14"/>
              </a:rPr>
              <a:t>cdn.psychologytoday.com/sites/default/files/blogs/5020/2014/01/142239-143369.jpg</a:t>
            </a:r>
            <a:endParaRPr lang="en-SG" dirty="0" smtClean="0"/>
          </a:p>
          <a:p>
            <a:r>
              <a:rPr lang="en-US" altLang="zh-SG" dirty="0"/>
              <a:t>http://i.huffpost.com/gen/3710646/images/o-CONDOM-CHALLENGE-DFI-RSEAUX-SOCIAUX-facebook.jpg</a:t>
            </a:r>
            <a:endParaRPr lang="en-US" altLang="zh-SG" dirty="0" smtClean="0"/>
          </a:p>
          <a:p>
            <a:r>
              <a:rPr lang="en-US" altLang="zh-SG" dirty="0" smtClean="0">
                <a:hlinkClick r:id="rId15"/>
              </a:rPr>
              <a:t>http</a:t>
            </a:r>
            <a:r>
              <a:rPr lang="en-US" altLang="zh-SG" dirty="0">
                <a:hlinkClick r:id="rId15"/>
              </a:rPr>
              <a:t>://</a:t>
            </a:r>
            <a:r>
              <a:rPr lang="en-US" altLang="zh-SG" dirty="0" smtClean="0">
                <a:hlinkClick r:id="rId15"/>
              </a:rPr>
              <a:t>cals.arizona.edu/clubs/manrrs/MANRRS%20Web/GENERAL%20INTERVIEW%20TIPS.pdf</a:t>
            </a:r>
            <a:endParaRPr lang="en-US" altLang="zh-SG" dirty="0" smtClean="0"/>
          </a:p>
          <a:p>
            <a:r>
              <a:rPr lang="en-US" altLang="zh-SG" dirty="0" smtClean="0">
                <a:hlinkClick r:id="rId16"/>
              </a:rPr>
              <a:t>http</a:t>
            </a:r>
            <a:r>
              <a:rPr lang="en-US" altLang="zh-SG" dirty="0">
                <a:hlinkClick r:id="rId16"/>
              </a:rPr>
              <a:t>://</a:t>
            </a:r>
            <a:r>
              <a:rPr lang="en-US" altLang="zh-SG" dirty="0" smtClean="0">
                <a:hlinkClick r:id="rId16"/>
              </a:rPr>
              <a:t>au.hudson.com/job-seekers/helpful-tips-career-advice/interview-preparation/interview-tips</a:t>
            </a:r>
            <a:endParaRPr lang="en-US" altLang="zh-SG" dirty="0" smtClean="0"/>
          </a:p>
          <a:p>
            <a:r>
              <a:rPr lang="en-SG" altLang="zh-SG" dirty="0"/>
              <a:t>https://www.daysoftheyear.com/days/drink-wine-day/</a:t>
            </a:r>
            <a:endParaRPr lang="zh-SG" altLang="en-US" dirty="0"/>
          </a:p>
          <a:p>
            <a:endParaRPr lang="zh-SG" altLang="en-US" dirty="0"/>
          </a:p>
          <a:p>
            <a:endParaRPr lang="en-US" altLang="zh-SG" dirty="0" smtClean="0"/>
          </a:p>
          <a:p>
            <a:endParaRPr lang="en-US" altLang="zh-SG" dirty="0" smtClean="0"/>
          </a:p>
          <a:p>
            <a:endParaRPr lang="en-US" altLang="zh-SG" dirty="0" smtClean="0"/>
          </a:p>
        </p:txBody>
      </p:sp>
    </p:spTree>
    <p:extLst>
      <p:ext uri="{BB962C8B-B14F-4D97-AF65-F5344CB8AC3E}">
        <p14:creationId xmlns:p14="http://schemas.microsoft.com/office/powerpoint/2010/main" val="391784471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altLang="zh-SG" dirty="0" smtClean="0"/>
              <a:t>Q&amp;A</a:t>
            </a:r>
            <a:endParaRPr lang="zh-SG" altLang="en-US" dirty="0"/>
          </a:p>
        </p:txBody>
      </p:sp>
      <p:sp>
        <p:nvSpPr>
          <p:cNvPr id="4" name="Text Placeholder 3"/>
          <p:cNvSpPr>
            <a:spLocks noGrp="1"/>
          </p:cNvSpPr>
          <p:nvPr>
            <p:ph type="body" idx="1"/>
          </p:nvPr>
        </p:nvSpPr>
        <p:spPr/>
        <p:txBody>
          <a:bodyPr/>
          <a:lstStyle/>
          <a:p>
            <a:endParaRPr lang="en-SG"/>
          </a:p>
        </p:txBody>
      </p:sp>
    </p:spTree>
    <p:extLst>
      <p:ext uri="{BB962C8B-B14F-4D97-AF65-F5344CB8AC3E}">
        <p14:creationId xmlns:p14="http://schemas.microsoft.com/office/powerpoint/2010/main" val="389934556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smtClean="0"/>
              <a:t>Know thyself</a:t>
            </a:r>
            <a:endParaRPr lang="en-SG" dirty="0"/>
          </a:p>
        </p:txBody>
      </p:sp>
      <p:sp>
        <p:nvSpPr>
          <p:cNvPr id="3" name="Content Placeholder 2"/>
          <p:cNvSpPr>
            <a:spLocks noGrp="1"/>
          </p:cNvSpPr>
          <p:nvPr>
            <p:ph idx="1"/>
          </p:nvPr>
        </p:nvSpPr>
        <p:spPr>
          <a:xfrm>
            <a:off x="822697" y="2387387"/>
            <a:ext cx="7524003" cy="3636510"/>
          </a:xfrm>
        </p:spPr>
        <p:txBody>
          <a:bodyPr/>
          <a:lstStyle/>
          <a:p>
            <a:r>
              <a:rPr lang="en-SG" sz="2400" b="1" dirty="0" smtClean="0">
                <a:solidFill>
                  <a:schemeClr val="accent1">
                    <a:lumMod val="60000"/>
                    <a:lumOff val="40000"/>
                  </a:schemeClr>
                </a:solidFill>
              </a:rPr>
              <a:t>Prepare</a:t>
            </a:r>
            <a:r>
              <a:rPr lang="en-SG" sz="2400" dirty="0" smtClean="0">
                <a:solidFill>
                  <a:schemeClr val="accent1">
                    <a:lumMod val="60000"/>
                    <a:lumOff val="40000"/>
                  </a:schemeClr>
                </a:solidFill>
              </a:rPr>
              <a:t> </a:t>
            </a:r>
            <a:r>
              <a:rPr lang="en-SG" sz="2400" dirty="0" smtClean="0"/>
              <a:t>for Commonly asked questions </a:t>
            </a:r>
          </a:p>
          <a:p>
            <a:pPr lvl="1"/>
            <a:r>
              <a:rPr lang="en-SG" sz="2000" dirty="0" smtClean="0"/>
              <a:t>Tell me about yourself/Strengths/Weaknesses</a:t>
            </a:r>
          </a:p>
          <a:p>
            <a:pPr lvl="1"/>
            <a:r>
              <a:rPr lang="en-SG" sz="2000" b="1" dirty="0" smtClean="0">
                <a:solidFill>
                  <a:schemeClr val="accent1">
                    <a:lumMod val="60000"/>
                    <a:lumOff val="40000"/>
                  </a:schemeClr>
                </a:solidFill>
              </a:rPr>
              <a:t>Prepare</a:t>
            </a:r>
            <a:r>
              <a:rPr lang="en-SG" sz="2000" dirty="0" smtClean="0">
                <a:solidFill>
                  <a:schemeClr val="accent1">
                    <a:lumMod val="60000"/>
                    <a:lumOff val="40000"/>
                  </a:schemeClr>
                </a:solidFill>
              </a:rPr>
              <a:t> </a:t>
            </a:r>
            <a:r>
              <a:rPr lang="en-SG" sz="2000" dirty="0" smtClean="0"/>
              <a:t>but </a:t>
            </a:r>
            <a:r>
              <a:rPr lang="en-SG" sz="2000" b="1" dirty="0" smtClean="0">
                <a:solidFill>
                  <a:schemeClr val="accent1">
                    <a:lumMod val="60000"/>
                    <a:lumOff val="40000"/>
                  </a:schemeClr>
                </a:solidFill>
              </a:rPr>
              <a:t>avoid</a:t>
            </a:r>
            <a:r>
              <a:rPr lang="en-SG" sz="2000" dirty="0" smtClean="0">
                <a:solidFill>
                  <a:schemeClr val="accent1">
                    <a:lumMod val="60000"/>
                    <a:lumOff val="40000"/>
                  </a:schemeClr>
                </a:solidFill>
              </a:rPr>
              <a:t> </a:t>
            </a:r>
            <a:r>
              <a:rPr lang="en-SG" sz="2000" dirty="0" smtClean="0"/>
              <a:t>memorizing a script</a:t>
            </a:r>
          </a:p>
          <a:p>
            <a:endParaRPr lang="en-SG" sz="2400" b="1" dirty="0" smtClean="0">
              <a:solidFill>
                <a:schemeClr val="accent1">
                  <a:lumMod val="60000"/>
                  <a:lumOff val="40000"/>
                </a:schemeClr>
              </a:solidFill>
            </a:endParaRPr>
          </a:p>
          <a:p>
            <a:r>
              <a:rPr lang="en-SG" sz="2400" b="1" dirty="0" smtClean="0">
                <a:solidFill>
                  <a:schemeClr val="accent1">
                    <a:lumMod val="60000"/>
                    <a:lumOff val="40000"/>
                  </a:schemeClr>
                </a:solidFill>
              </a:rPr>
              <a:t>Know</a:t>
            </a:r>
            <a:r>
              <a:rPr lang="en-SG" sz="2400" dirty="0" smtClean="0">
                <a:solidFill>
                  <a:schemeClr val="accent1">
                    <a:lumMod val="60000"/>
                    <a:lumOff val="40000"/>
                  </a:schemeClr>
                </a:solidFill>
              </a:rPr>
              <a:t> </a:t>
            </a:r>
            <a:r>
              <a:rPr lang="en-SG" sz="2400" dirty="0" smtClean="0"/>
              <a:t>your CV/resume</a:t>
            </a:r>
          </a:p>
          <a:p>
            <a:pPr lvl="1"/>
            <a:r>
              <a:rPr lang="en-SG" sz="2000" dirty="0" smtClean="0"/>
              <a:t>Potential </a:t>
            </a:r>
            <a:r>
              <a:rPr lang="en-SG" sz="2000" b="1" dirty="0" smtClean="0">
                <a:solidFill>
                  <a:schemeClr val="accent1">
                    <a:lumMod val="60000"/>
                    <a:lumOff val="40000"/>
                  </a:schemeClr>
                </a:solidFill>
              </a:rPr>
              <a:t>questions</a:t>
            </a:r>
            <a:r>
              <a:rPr lang="en-SG" sz="2000" dirty="0" smtClean="0">
                <a:solidFill>
                  <a:schemeClr val="accent1">
                    <a:lumMod val="60000"/>
                    <a:lumOff val="40000"/>
                  </a:schemeClr>
                </a:solidFill>
              </a:rPr>
              <a:t> </a:t>
            </a:r>
            <a:r>
              <a:rPr lang="en-SG" sz="2000" dirty="0" smtClean="0"/>
              <a:t>? ( past projects )</a:t>
            </a:r>
          </a:p>
          <a:p>
            <a:pPr lvl="1"/>
            <a:r>
              <a:rPr lang="en-SG" sz="2000" dirty="0" smtClean="0"/>
              <a:t>Bring in </a:t>
            </a:r>
            <a:r>
              <a:rPr lang="en-SG" sz="2000" b="1" dirty="0" smtClean="0">
                <a:solidFill>
                  <a:schemeClr val="accent1">
                    <a:lumMod val="60000"/>
                    <a:lumOff val="40000"/>
                  </a:schemeClr>
                </a:solidFill>
              </a:rPr>
              <a:t>portfolio</a:t>
            </a:r>
            <a:r>
              <a:rPr lang="en-SG" sz="2000" dirty="0" smtClean="0">
                <a:solidFill>
                  <a:schemeClr val="accent1">
                    <a:lumMod val="60000"/>
                    <a:lumOff val="40000"/>
                  </a:schemeClr>
                </a:solidFill>
              </a:rPr>
              <a:t> </a:t>
            </a:r>
            <a:r>
              <a:rPr lang="en-SG" sz="2000" dirty="0" smtClean="0"/>
              <a:t>or </a:t>
            </a:r>
            <a:r>
              <a:rPr lang="en-SG" sz="2000" b="1" dirty="0" smtClean="0">
                <a:solidFill>
                  <a:schemeClr val="accent1">
                    <a:lumMod val="60000"/>
                    <a:lumOff val="40000"/>
                  </a:schemeClr>
                </a:solidFill>
              </a:rPr>
              <a:t>past</a:t>
            </a:r>
            <a:r>
              <a:rPr lang="en-SG" sz="2000" dirty="0" smtClean="0">
                <a:solidFill>
                  <a:schemeClr val="accent1">
                    <a:lumMod val="60000"/>
                    <a:lumOff val="40000"/>
                  </a:schemeClr>
                </a:solidFill>
              </a:rPr>
              <a:t> </a:t>
            </a:r>
            <a:r>
              <a:rPr lang="en-SG" sz="2000" b="1" dirty="0" smtClean="0">
                <a:solidFill>
                  <a:schemeClr val="accent1">
                    <a:lumMod val="60000"/>
                    <a:lumOff val="40000"/>
                  </a:schemeClr>
                </a:solidFill>
              </a:rPr>
              <a:t>project</a:t>
            </a:r>
            <a:r>
              <a:rPr lang="en-SG" sz="2000" dirty="0" smtClean="0">
                <a:solidFill>
                  <a:schemeClr val="accent1">
                    <a:lumMod val="60000"/>
                    <a:lumOff val="40000"/>
                  </a:schemeClr>
                </a:solidFill>
              </a:rPr>
              <a:t> </a:t>
            </a:r>
            <a:r>
              <a:rPr lang="en-SG" sz="2000" dirty="0" smtClean="0"/>
              <a:t>to show </a:t>
            </a:r>
          </a:p>
          <a:p>
            <a:endParaRPr lang="en-SG" dirty="0"/>
          </a:p>
        </p:txBody>
      </p:sp>
    </p:spTree>
    <p:extLst>
      <p:ext uri="{BB962C8B-B14F-4D97-AF65-F5344CB8AC3E}">
        <p14:creationId xmlns:p14="http://schemas.microsoft.com/office/powerpoint/2010/main" val="2340538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1000"/>
                                        <p:tgtEl>
                                          <p:spTgt spid="3">
                                            <p:txEl>
                                              <p:pRg st="4" end="4"/>
                                            </p:txEl>
                                          </p:spTgt>
                                        </p:tgtEl>
                                      </p:cBhvr>
                                    </p:animEffect>
                                    <p:anim calcmode="lin" valueType="num">
                                      <p:cBhvr>
                                        <p:cTn id="8"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4" end="4"/>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5" end="5"/>
                                            </p:txEl>
                                          </p:spTgt>
                                        </p:tgtEl>
                                        <p:attrNameLst>
                                          <p:attrName>style.visibility</p:attrName>
                                        </p:attrNameLst>
                                      </p:cBhvr>
                                      <p:to>
                                        <p:strVal val="visible"/>
                                      </p:to>
                                    </p:set>
                                    <p:animEffect transition="in" filter="fade">
                                      <p:cBhvr>
                                        <p:cTn id="12" dur="1000"/>
                                        <p:tgtEl>
                                          <p:spTgt spid="3">
                                            <p:txEl>
                                              <p:pRg st="5" end="5"/>
                                            </p:txEl>
                                          </p:spTgt>
                                        </p:tgtEl>
                                      </p:cBhvr>
                                    </p:animEffect>
                                    <p:anim calcmode="lin" valueType="num">
                                      <p:cBhvr>
                                        <p:cTn id="1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5" end="5"/>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animEffect transition="in" filter="fade">
                                      <p:cBhvr>
                                        <p:cTn id="17" dur="1000"/>
                                        <p:tgtEl>
                                          <p:spTgt spid="3">
                                            <p:txEl>
                                              <p:pRg st="6" end="6"/>
                                            </p:txEl>
                                          </p:spTgt>
                                        </p:tgtEl>
                                      </p:cBhvr>
                                    </p:animEffect>
                                    <p:anim calcmode="lin" valueType="num">
                                      <p:cBhvr>
                                        <p:cTn id="18"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smtClean="0"/>
              <a:t>Know thy “enemy”</a:t>
            </a:r>
            <a:endParaRPr lang="en-SG" dirty="0"/>
          </a:p>
        </p:txBody>
      </p:sp>
      <p:sp>
        <p:nvSpPr>
          <p:cNvPr id="3" name="Content Placeholder 2"/>
          <p:cNvSpPr>
            <a:spLocks noGrp="1"/>
          </p:cNvSpPr>
          <p:nvPr>
            <p:ph idx="1"/>
          </p:nvPr>
        </p:nvSpPr>
        <p:spPr/>
        <p:txBody>
          <a:bodyPr/>
          <a:lstStyle/>
          <a:p>
            <a:r>
              <a:rPr lang="en-SG" b="1" dirty="0" smtClean="0">
                <a:solidFill>
                  <a:schemeClr val="accent1">
                    <a:lumMod val="40000"/>
                    <a:lumOff val="60000"/>
                  </a:schemeClr>
                </a:solidFill>
              </a:rPr>
              <a:t>Company’s</a:t>
            </a:r>
            <a:r>
              <a:rPr lang="en-SG" dirty="0" smtClean="0">
                <a:solidFill>
                  <a:schemeClr val="accent1">
                    <a:lumMod val="40000"/>
                    <a:lumOff val="60000"/>
                  </a:schemeClr>
                </a:solidFill>
              </a:rPr>
              <a:t> </a:t>
            </a:r>
            <a:r>
              <a:rPr lang="en-SG" b="1" dirty="0" smtClean="0">
                <a:solidFill>
                  <a:schemeClr val="accent1">
                    <a:lumMod val="40000"/>
                    <a:lumOff val="60000"/>
                  </a:schemeClr>
                </a:solidFill>
              </a:rPr>
              <a:t>profile</a:t>
            </a:r>
            <a:r>
              <a:rPr lang="en-SG" dirty="0" smtClean="0">
                <a:solidFill>
                  <a:schemeClr val="accent1">
                    <a:lumMod val="40000"/>
                    <a:lumOff val="60000"/>
                  </a:schemeClr>
                </a:solidFill>
              </a:rPr>
              <a:t> </a:t>
            </a:r>
            <a:r>
              <a:rPr lang="en-SG" dirty="0" smtClean="0"/>
              <a:t>&amp; background</a:t>
            </a:r>
          </a:p>
          <a:p>
            <a:pPr lvl="1"/>
            <a:r>
              <a:rPr lang="en-SG" b="1" dirty="0" smtClean="0"/>
              <a:t>Tools</a:t>
            </a:r>
            <a:r>
              <a:rPr lang="en-SG" dirty="0" smtClean="0"/>
              <a:t> : Vault, </a:t>
            </a:r>
            <a:r>
              <a:rPr lang="en-SG" dirty="0" err="1" smtClean="0"/>
              <a:t>CareerSearch</a:t>
            </a:r>
            <a:r>
              <a:rPr lang="en-SG" dirty="0" smtClean="0"/>
              <a:t> and </a:t>
            </a:r>
            <a:r>
              <a:rPr lang="en-SG" dirty="0" err="1" smtClean="0"/>
              <a:t>Wetfeet</a:t>
            </a:r>
            <a:endParaRPr lang="en-SG" dirty="0" smtClean="0"/>
          </a:p>
          <a:p>
            <a:r>
              <a:rPr lang="en-SG" b="1" dirty="0" smtClean="0">
                <a:solidFill>
                  <a:schemeClr val="accent1">
                    <a:lumMod val="40000"/>
                    <a:lumOff val="60000"/>
                  </a:schemeClr>
                </a:solidFill>
              </a:rPr>
              <a:t>News</a:t>
            </a:r>
            <a:r>
              <a:rPr lang="en-SG" dirty="0" smtClean="0">
                <a:solidFill>
                  <a:schemeClr val="accent1">
                    <a:lumMod val="40000"/>
                    <a:lumOff val="60000"/>
                  </a:schemeClr>
                </a:solidFill>
              </a:rPr>
              <a:t> </a:t>
            </a:r>
            <a:r>
              <a:rPr lang="en-SG" dirty="0" smtClean="0"/>
              <a:t>about Company &amp; Competitors</a:t>
            </a:r>
          </a:p>
          <a:p>
            <a:r>
              <a:rPr lang="en-SG" dirty="0" smtClean="0"/>
              <a:t>Job </a:t>
            </a:r>
            <a:r>
              <a:rPr lang="en-SG" b="1" dirty="0" smtClean="0">
                <a:solidFill>
                  <a:schemeClr val="accent1">
                    <a:lumMod val="40000"/>
                    <a:lumOff val="60000"/>
                  </a:schemeClr>
                </a:solidFill>
              </a:rPr>
              <a:t>requirements</a:t>
            </a:r>
            <a:r>
              <a:rPr lang="en-SG" dirty="0" smtClean="0"/>
              <a:t> and key </a:t>
            </a:r>
            <a:r>
              <a:rPr lang="en-SG" b="1" dirty="0" smtClean="0">
                <a:solidFill>
                  <a:schemeClr val="accent1">
                    <a:lumMod val="40000"/>
                    <a:lumOff val="60000"/>
                  </a:schemeClr>
                </a:solidFill>
              </a:rPr>
              <a:t>responsibilities</a:t>
            </a:r>
          </a:p>
          <a:p>
            <a:r>
              <a:rPr lang="en-SG" b="1" dirty="0" smtClean="0">
                <a:solidFill>
                  <a:schemeClr val="accent1">
                    <a:lumMod val="40000"/>
                    <a:lumOff val="60000"/>
                  </a:schemeClr>
                </a:solidFill>
              </a:rPr>
              <a:t>Route</a:t>
            </a:r>
            <a:r>
              <a:rPr lang="en-SG" dirty="0" smtClean="0">
                <a:solidFill>
                  <a:schemeClr val="accent1">
                    <a:lumMod val="40000"/>
                    <a:lumOff val="60000"/>
                  </a:schemeClr>
                </a:solidFill>
              </a:rPr>
              <a:t> </a:t>
            </a:r>
            <a:r>
              <a:rPr lang="en-SG" dirty="0" smtClean="0"/>
              <a:t>and </a:t>
            </a:r>
            <a:r>
              <a:rPr lang="en-SG" b="1" dirty="0" smtClean="0">
                <a:solidFill>
                  <a:schemeClr val="accent1">
                    <a:lumMod val="40000"/>
                    <a:lumOff val="60000"/>
                  </a:schemeClr>
                </a:solidFill>
              </a:rPr>
              <a:t>time</a:t>
            </a:r>
            <a:r>
              <a:rPr lang="en-SG" dirty="0" smtClean="0"/>
              <a:t> taken to travel (gothere.sg)</a:t>
            </a:r>
            <a:endParaRPr lang="en-SG" dirty="0"/>
          </a:p>
        </p:txBody>
      </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6094" t="8333" r="27656" b="26389"/>
          <a:stretch/>
        </p:blipFill>
        <p:spPr bwMode="auto">
          <a:xfrm>
            <a:off x="3612799" y="3875556"/>
            <a:ext cx="4621304" cy="36689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28571" t="19912" r="38254" b="64850"/>
          <a:stretch/>
        </p:blipFill>
        <p:spPr bwMode="auto">
          <a:xfrm>
            <a:off x="1704814" y="1616543"/>
            <a:ext cx="6066971" cy="1567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rotWithShape="1">
          <a:blip r:embed="rId4">
            <a:extLst>
              <a:ext uri="{28A0092B-C50C-407E-A947-70E740481C1C}">
                <a14:useLocalDpi xmlns:a14="http://schemas.microsoft.com/office/drawing/2010/main" val="0"/>
              </a:ext>
            </a:extLst>
          </a:blip>
          <a:srcRect l="32698" t="19065" r="38671" b="74445"/>
          <a:stretch/>
        </p:blipFill>
        <p:spPr bwMode="auto">
          <a:xfrm>
            <a:off x="1266554" y="4824655"/>
            <a:ext cx="6943490" cy="8853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rotWithShape="1">
          <a:blip r:embed="rId5">
            <a:extLst>
              <a:ext uri="{28A0092B-C50C-407E-A947-70E740481C1C}">
                <a14:useLocalDpi xmlns:a14="http://schemas.microsoft.com/office/drawing/2010/main" val="0"/>
              </a:ext>
            </a:extLst>
          </a:blip>
          <a:srcRect l="19921" t="42758" r="56664" b="13492"/>
          <a:stretch/>
        </p:blipFill>
        <p:spPr bwMode="auto">
          <a:xfrm>
            <a:off x="5814678" y="3160627"/>
            <a:ext cx="3518004" cy="36973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0" name="Picture 6"/>
          <p:cNvPicPr>
            <a:picLocks noChangeAspect="1" noChangeArrowheads="1"/>
          </p:cNvPicPr>
          <p:nvPr/>
        </p:nvPicPr>
        <p:blipFill rotWithShape="1">
          <a:blip r:embed="rId6">
            <a:extLst>
              <a:ext uri="{28A0092B-C50C-407E-A947-70E740481C1C}">
                <a14:useLocalDpi xmlns:a14="http://schemas.microsoft.com/office/drawing/2010/main" val="0"/>
              </a:ext>
            </a:extLst>
          </a:blip>
          <a:srcRect t="16667" r="81270" b="20687"/>
          <a:stretch/>
        </p:blipFill>
        <p:spPr bwMode="auto">
          <a:xfrm>
            <a:off x="6157127" y="607772"/>
            <a:ext cx="3425371" cy="64443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630129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026"/>
                                        </p:tgtEl>
                                        <p:attrNameLst>
                                          <p:attrName>style.visibility</p:attrName>
                                        </p:attrNameLst>
                                      </p:cBhvr>
                                      <p:to>
                                        <p:strVal val="visible"/>
                                      </p:to>
                                    </p:set>
                                    <p:animEffect transition="in" filter="fade">
                                      <p:cBhvr>
                                        <p:cTn id="15" dur="500"/>
                                        <p:tgtEl>
                                          <p:spTgt spid="102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500"/>
                                        <p:tgtEl>
                                          <p:spTgt spid="3">
                                            <p:txEl>
                                              <p:pRg st="2" end="2"/>
                                            </p:txEl>
                                          </p:spTgt>
                                        </p:tgtEl>
                                      </p:cBhvr>
                                    </p:animEffect>
                                  </p:childTnLst>
                                </p:cTn>
                              </p:par>
                              <p:par>
                                <p:cTn id="21" presetID="10" presetClass="exit" presetSubtype="0" fill="hold" nodeType="withEffect">
                                  <p:stCondLst>
                                    <p:cond delay="0"/>
                                  </p:stCondLst>
                                  <p:childTnLst>
                                    <p:animEffect transition="out" filter="fade">
                                      <p:cBhvr>
                                        <p:cTn id="22" dur="500"/>
                                        <p:tgtEl>
                                          <p:spTgt spid="1026"/>
                                        </p:tgtEl>
                                      </p:cBhvr>
                                    </p:animEffect>
                                    <p:set>
                                      <p:cBhvr>
                                        <p:cTn id="23" dur="1" fill="hold">
                                          <p:stCondLst>
                                            <p:cond delay="499"/>
                                          </p:stCondLst>
                                        </p:cTn>
                                        <p:tgtEl>
                                          <p:spTgt spid="1026"/>
                                        </p:tgtEl>
                                        <p:attrNameLst>
                                          <p:attrName>style.visibility</p:attrName>
                                        </p:attrNameLst>
                                      </p:cBhvr>
                                      <p:to>
                                        <p:strVal val="hidden"/>
                                      </p:to>
                                    </p:set>
                                  </p:childTnLst>
                                </p:cTn>
                              </p:par>
                              <p:par>
                                <p:cTn id="24" presetID="31" presetClass="entr" presetSubtype="0" fill="hold" nodeType="withEffect">
                                  <p:stCondLst>
                                    <p:cond delay="0"/>
                                  </p:stCondLst>
                                  <p:childTnLst>
                                    <p:set>
                                      <p:cBhvr>
                                        <p:cTn id="25" dur="1" fill="hold">
                                          <p:stCondLst>
                                            <p:cond delay="0"/>
                                          </p:stCondLst>
                                        </p:cTn>
                                        <p:tgtEl>
                                          <p:spTgt spid="1028"/>
                                        </p:tgtEl>
                                        <p:attrNameLst>
                                          <p:attrName>style.visibility</p:attrName>
                                        </p:attrNameLst>
                                      </p:cBhvr>
                                      <p:to>
                                        <p:strVal val="visible"/>
                                      </p:to>
                                    </p:set>
                                    <p:anim calcmode="lin" valueType="num">
                                      <p:cBhvr>
                                        <p:cTn id="26" dur="1000" fill="hold"/>
                                        <p:tgtEl>
                                          <p:spTgt spid="1028"/>
                                        </p:tgtEl>
                                        <p:attrNameLst>
                                          <p:attrName>ppt_w</p:attrName>
                                        </p:attrNameLst>
                                      </p:cBhvr>
                                      <p:tavLst>
                                        <p:tav tm="0">
                                          <p:val>
                                            <p:fltVal val="0"/>
                                          </p:val>
                                        </p:tav>
                                        <p:tav tm="100000">
                                          <p:val>
                                            <p:strVal val="#ppt_w"/>
                                          </p:val>
                                        </p:tav>
                                      </p:tavLst>
                                    </p:anim>
                                    <p:anim calcmode="lin" valueType="num">
                                      <p:cBhvr>
                                        <p:cTn id="27" dur="1000" fill="hold"/>
                                        <p:tgtEl>
                                          <p:spTgt spid="1028"/>
                                        </p:tgtEl>
                                        <p:attrNameLst>
                                          <p:attrName>ppt_h</p:attrName>
                                        </p:attrNameLst>
                                      </p:cBhvr>
                                      <p:tavLst>
                                        <p:tav tm="0">
                                          <p:val>
                                            <p:fltVal val="0"/>
                                          </p:val>
                                        </p:tav>
                                        <p:tav tm="100000">
                                          <p:val>
                                            <p:strVal val="#ppt_h"/>
                                          </p:val>
                                        </p:tav>
                                      </p:tavLst>
                                    </p:anim>
                                    <p:anim calcmode="lin" valueType="num">
                                      <p:cBhvr>
                                        <p:cTn id="28" dur="1000" fill="hold"/>
                                        <p:tgtEl>
                                          <p:spTgt spid="1028"/>
                                        </p:tgtEl>
                                        <p:attrNameLst>
                                          <p:attrName>style.rotation</p:attrName>
                                        </p:attrNameLst>
                                      </p:cBhvr>
                                      <p:tavLst>
                                        <p:tav tm="0">
                                          <p:val>
                                            <p:fltVal val="90"/>
                                          </p:val>
                                        </p:tav>
                                        <p:tav tm="100000">
                                          <p:val>
                                            <p:fltVal val="0"/>
                                          </p:val>
                                        </p:tav>
                                      </p:tavLst>
                                    </p:anim>
                                    <p:animEffect transition="in" filter="fade">
                                      <p:cBhvr>
                                        <p:cTn id="29" dur="1000"/>
                                        <p:tgtEl>
                                          <p:spTgt spid="1028"/>
                                        </p:tgtEl>
                                      </p:cBhvr>
                                    </p:animEffect>
                                  </p:childTnLst>
                                </p:cTn>
                              </p:par>
                              <p:par>
                                <p:cTn id="30" presetID="31" presetClass="entr" presetSubtype="0" fill="hold" nodeType="withEffect">
                                  <p:stCondLst>
                                    <p:cond delay="0"/>
                                  </p:stCondLst>
                                  <p:childTnLst>
                                    <p:set>
                                      <p:cBhvr>
                                        <p:cTn id="31" dur="1" fill="hold">
                                          <p:stCondLst>
                                            <p:cond delay="0"/>
                                          </p:stCondLst>
                                        </p:cTn>
                                        <p:tgtEl>
                                          <p:spTgt spid="1027"/>
                                        </p:tgtEl>
                                        <p:attrNameLst>
                                          <p:attrName>style.visibility</p:attrName>
                                        </p:attrNameLst>
                                      </p:cBhvr>
                                      <p:to>
                                        <p:strVal val="visible"/>
                                      </p:to>
                                    </p:set>
                                    <p:anim calcmode="lin" valueType="num">
                                      <p:cBhvr>
                                        <p:cTn id="32" dur="1000" fill="hold"/>
                                        <p:tgtEl>
                                          <p:spTgt spid="1027"/>
                                        </p:tgtEl>
                                        <p:attrNameLst>
                                          <p:attrName>ppt_w</p:attrName>
                                        </p:attrNameLst>
                                      </p:cBhvr>
                                      <p:tavLst>
                                        <p:tav tm="0">
                                          <p:val>
                                            <p:fltVal val="0"/>
                                          </p:val>
                                        </p:tav>
                                        <p:tav tm="100000">
                                          <p:val>
                                            <p:strVal val="#ppt_w"/>
                                          </p:val>
                                        </p:tav>
                                      </p:tavLst>
                                    </p:anim>
                                    <p:anim calcmode="lin" valueType="num">
                                      <p:cBhvr>
                                        <p:cTn id="33" dur="1000" fill="hold"/>
                                        <p:tgtEl>
                                          <p:spTgt spid="1027"/>
                                        </p:tgtEl>
                                        <p:attrNameLst>
                                          <p:attrName>ppt_h</p:attrName>
                                        </p:attrNameLst>
                                      </p:cBhvr>
                                      <p:tavLst>
                                        <p:tav tm="0">
                                          <p:val>
                                            <p:fltVal val="0"/>
                                          </p:val>
                                        </p:tav>
                                        <p:tav tm="100000">
                                          <p:val>
                                            <p:strVal val="#ppt_h"/>
                                          </p:val>
                                        </p:tav>
                                      </p:tavLst>
                                    </p:anim>
                                    <p:anim calcmode="lin" valueType="num">
                                      <p:cBhvr>
                                        <p:cTn id="34" dur="1000" fill="hold"/>
                                        <p:tgtEl>
                                          <p:spTgt spid="1027"/>
                                        </p:tgtEl>
                                        <p:attrNameLst>
                                          <p:attrName>style.rotation</p:attrName>
                                        </p:attrNameLst>
                                      </p:cBhvr>
                                      <p:tavLst>
                                        <p:tav tm="0">
                                          <p:val>
                                            <p:fltVal val="90"/>
                                          </p:val>
                                        </p:tav>
                                        <p:tav tm="100000">
                                          <p:val>
                                            <p:fltVal val="0"/>
                                          </p:val>
                                        </p:tav>
                                      </p:tavLst>
                                    </p:anim>
                                    <p:animEffect transition="in" filter="fade">
                                      <p:cBhvr>
                                        <p:cTn id="35" dur="1000"/>
                                        <p:tgtEl>
                                          <p:spTgt spid="1027"/>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3">
                                            <p:txEl>
                                              <p:pRg st="3" end="3"/>
                                            </p:txEl>
                                          </p:spTgt>
                                        </p:tgtEl>
                                        <p:attrNameLst>
                                          <p:attrName>style.visibility</p:attrName>
                                        </p:attrNameLst>
                                      </p:cBhvr>
                                      <p:to>
                                        <p:strVal val="visible"/>
                                      </p:to>
                                    </p:set>
                                    <p:animEffect transition="in" filter="fade">
                                      <p:cBhvr>
                                        <p:cTn id="40" dur="500"/>
                                        <p:tgtEl>
                                          <p:spTgt spid="3">
                                            <p:txEl>
                                              <p:pRg st="3" end="3"/>
                                            </p:txEl>
                                          </p:spTgt>
                                        </p:tgtEl>
                                      </p:cBhvr>
                                    </p:animEffect>
                                  </p:childTnLst>
                                </p:cTn>
                              </p:par>
                              <p:par>
                                <p:cTn id="41" presetID="10" presetClass="exit" presetSubtype="0" fill="hold" nodeType="withEffect">
                                  <p:stCondLst>
                                    <p:cond delay="0"/>
                                  </p:stCondLst>
                                  <p:childTnLst>
                                    <p:animEffect transition="out" filter="fade">
                                      <p:cBhvr>
                                        <p:cTn id="42" dur="500"/>
                                        <p:tgtEl>
                                          <p:spTgt spid="1028"/>
                                        </p:tgtEl>
                                      </p:cBhvr>
                                    </p:animEffect>
                                    <p:set>
                                      <p:cBhvr>
                                        <p:cTn id="43" dur="1" fill="hold">
                                          <p:stCondLst>
                                            <p:cond delay="499"/>
                                          </p:stCondLst>
                                        </p:cTn>
                                        <p:tgtEl>
                                          <p:spTgt spid="1028"/>
                                        </p:tgtEl>
                                        <p:attrNameLst>
                                          <p:attrName>style.visibility</p:attrName>
                                        </p:attrNameLst>
                                      </p:cBhvr>
                                      <p:to>
                                        <p:strVal val="hidden"/>
                                      </p:to>
                                    </p:set>
                                  </p:childTnLst>
                                </p:cTn>
                              </p:par>
                              <p:par>
                                <p:cTn id="44" presetID="10" presetClass="exit" presetSubtype="0" fill="hold" nodeType="withEffect">
                                  <p:stCondLst>
                                    <p:cond delay="0"/>
                                  </p:stCondLst>
                                  <p:childTnLst>
                                    <p:animEffect transition="out" filter="fade">
                                      <p:cBhvr>
                                        <p:cTn id="45" dur="500"/>
                                        <p:tgtEl>
                                          <p:spTgt spid="1027"/>
                                        </p:tgtEl>
                                      </p:cBhvr>
                                    </p:animEffect>
                                    <p:set>
                                      <p:cBhvr>
                                        <p:cTn id="46" dur="1" fill="hold">
                                          <p:stCondLst>
                                            <p:cond delay="499"/>
                                          </p:stCondLst>
                                        </p:cTn>
                                        <p:tgtEl>
                                          <p:spTgt spid="1027"/>
                                        </p:tgtEl>
                                        <p:attrNameLst>
                                          <p:attrName>style.visibility</p:attrName>
                                        </p:attrNameLst>
                                      </p:cBhvr>
                                      <p:to>
                                        <p:strVal val="hidden"/>
                                      </p:to>
                                    </p:set>
                                  </p:childTnLst>
                                </p:cTn>
                              </p:par>
                              <p:par>
                                <p:cTn id="47" presetID="42" presetClass="entr" presetSubtype="0" fill="hold" nodeType="withEffect">
                                  <p:stCondLst>
                                    <p:cond delay="0"/>
                                  </p:stCondLst>
                                  <p:childTnLst>
                                    <p:set>
                                      <p:cBhvr>
                                        <p:cTn id="48" dur="1" fill="hold">
                                          <p:stCondLst>
                                            <p:cond delay="0"/>
                                          </p:stCondLst>
                                        </p:cTn>
                                        <p:tgtEl>
                                          <p:spTgt spid="1029"/>
                                        </p:tgtEl>
                                        <p:attrNameLst>
                                          <p:attrName>style.visibility</p:attrName>
                                        </p:attrNameLst>
                                      </p:cBhvr>
                                      <p:to>
                                        <p:strVal val="visible"/>
                                      </p:to>
                                    </p:set>
                                    <p:animEffect transition="in" filter="fade">
                                      <p:cBhvr>
                                        <p:cTn id="49" dur="1000"/>
                                        <p:tgtEl>
                                          <p:spTgt spid="1029"/>
                                        </p:tgtEl>
                                      </p:cBhvr>
                                    </p:animEffect>
                                    <p:anim calcmode="lin" valueType="num">
                                      <p:cBhvr>
                                        <p:cTn id="50" dur="1000" fill="hold"/>
                                        <p:tgtEl>
                                          <p:spTgt spid="1029"/>
                                        </p:tgtEl>
                                        <p:attrNameLst>
                                          <p:attrName>ppt_x</p:attrName>
                                        </p:attrNameLst>
                                      </p:cBhvr>
                                      <p:tavLst>
                                        <p:tav tm="0">
                                          <p:val>
                                            <p:strVal val="#ppt_x"/>
                                          </p:val>
                                        </p:tav>
                                        <p:tav tm="100000">
                                          <p:val>
                                            <p:strVal val="#ppt_x"/>
                                          </p:val>
                                        </p:tav>
                                      </p:tavLst>
                                    </p:anim>
                                    <p:anim calcmode="lin" valueType="num">
                                      <p:cBhvr>
                                        <p:cTn id="51" dur="1000" fill="hold"/>
                                        <p:tgtEl>
                                          <p:spTgt spid="1029"/>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3">
                                            <p:txEl>
                                              <p:pRg st="4" end="4"/>
                                            </p:txEl>
                                          </p:spTgt>
                                        </p:tgtEl>
                                        <p:attrNameLst>
                                          <p:attrName>style.visibility</p:attrName>
                                        </p:attrNameLst>
                                      </p:cBhvr>
                                      <p:to>
                                        <p:strVal val="visible"/>
                                      </p:to>
                                    </p:set>
                                    <p:animEffect transition="in" filter="fade">
                                      <p:cBhvr>
                                        <p:cTn id="56" dur="500"/>
                                        <p:tgtEl>
                                          <p:spTgt spid="3">
                                            <p:txEl>
                                              <p:pRg st="4" end="4"/>
                                            </p:txEl>
                                          </p:spTgt>
                                        </p:tgtEl>
                                      </p:cBhvr>
                                    </p:animEffect>
                                  </p:childTnLst>
                                </p:cTn>
                              </p:par>
                              <p:par>
                                <p:cTn id="57" presetID="10" presetClass="exit" presetSubtype="0" fill="hold" nodeType="withEffect">
                                  <p:stCondLst>
                                    <p:cond delay="0"/>
                                  </p:stCondLst>
                                  <p:childTnLst>
                                    <p:animEffect transition="out" filter="fade">
                                      <p:cBhvr>
                                        <p:cTn id="58" dur="500"/>
                                        <p:tgtEl>
                                          <p:spTgt spid="1029"/>
                                        </p:tgtEl>
                                      </p:cBhvr>
                                    </p:animEffect>
                                    <p:set>
                                      <p:cBhvr>
                                        <p:cTn id="59" dur="1" fill="hold">
                                          <p:stCondLst>
                                            <p:cond delay="499"/>
                                          </p:stCondLst>
                                        </p:cTn>
                                        <p:tgtEl>
                                          <p:spTgt spid="1029"/>
                                        </p:tgtEl>
                                        <p:attrNameLst>
                                          <p:attrName>style.visibility</p:attrName>
                                        </p:attrNameLst>
                                      </p:cBhvr>
                                      <p:to>
                                        <p:strVal val="hidden"/>
                                      </p:to>
                                    </p:set>
                                  </p:childTnLst>
                                </p:cTn>
                              </p:par>
                            </p:childTnLst>
                          </p:cTn>
                        </p:par>
                      </p:childTnLst>
                    </p:cTn>
                  </p:par>
                  <p:par>
                    <p:cTn id="60" fill="hold">
                      <p:stCondLst>
                        <p:cond delay="indefinite"/>
                      </p:stCondLst>
                      <p:childTnLst>
                        <p:par>
                          <p:cTn id="61" fill="hold">
                            <p:stCondLst>
                              <p:cond delay="0"/>
                            </p:stCondLst>
                            <p:childTnLst>
                              <p:par>
                                <p:cTn id="62" presetID="2" presetClass="entr" presetSubtype="4" fill="hold" nodeType="clickEffect">
                                  <p:stCondLst>
                                    <p:cond delay="0"/>
                                  </p:stCondLst>
                                  <p:childTnLst>
                                    <p:set>
                                      <p:cBhvr>
                                        <p:cTn id="63" dur="1" fill="hold">
                                          <p:stCondLst>
                                            <p:cond delay="0"/>
                                          </p:stCondLst>
                                        </p:cTn>
                                        <p:tgtEl>
                                          <p:spTgt spid="1030"/>
                                        </p:tgtEl>
                                        <p:attrNameLst>
                                          <p:attrName>style.visibility</p:attrName>
                                        </p:attrNameLst>
                                      </p:cBhvr>
                                      <p:to>
                                        <p:strVal val="visible"/>
                                      </p:to>
                                    </p:set>
                                    <p:anim calcmode="lin" valueType="num">
                                      <p:cBhvr additive="base">
                                        <p:cTn id="64" dur="500" fill="hold"/>
                                        <p:tgtEl>
                                          <p:spTgt spid="1030"/>
                                        </p:tgtEl>
                                        <p:attrNameLst>
                                          <p:attrName>ppt_x</p:attrName>
                                        </p:attrNameLst>
                                      </p:cBhvr>
                                      <p:tavLst>
                                        <p:tav tm="0">
                                          <p:val>
                                            <p:strVal val="#ppt_x"/>
                                          </p:val>
                                        </p:tav>
                                        <p:tav tm="100000">
                                          <p:val>
                                            <p:strVal val="#ppt_x"/>
                                          </p:val>
                                        </p:tav>
                                      </p:tavLst>
                                    </p:anim>
                                    <p:anim calcmode="lin" valueType="num">
                                      <p:cBhvr additive="base">
                                        <p:cTn id="65" dur="500" fill="hold"/>
                                        <p:tgtEl>
                                          <p:spTgt spid="103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smtClean="0"/>
              <a:t>First Impression counts</a:t>
            </a:r>
            <a:endParaRPr lang="en-SG" dirty="0"/>
          </a:p>
        </p:txBody>
      </p:sp>
      <p:sp>
        <p:nvSpPr>
          <p:cNvPr id="3" name="Content Placeholder 2"/>
          <p:cNvSpPr>
            <a:spLocks noGrp="1"/>
          </p:cNvSpPr>
          <p:nvPr>
            <p:ph idx="1"/>
          </p:nvPr>
        </p:nvSpPr>
        <p:spPr>
          <a:xfrm>
            <a:off x="809997" y="2222287"/>
            <a:ext cx="7913089" cy="4251084"/>
          </a:xfrm>
        </p:spPr>
        <p:txBody>
          <a:bodyPr>
            <a:normAutofit/>
          </a:bodyPr>
          <a:lstStyle/>
          <a:p>
            <a:r>
              <a:rPr lang="en-SG" sz="2400" dirty="0" smtClean="0">
                <a:solidFill>
                  <a:schemeClr val="accent1">
                    <a:lumMod val="60000"/>
                    <a:lumOff val="40000"/>
                  </a:schemeClr>
                </a:solidFill>
              </a:rPr>
              <a:t>Dress </a:t>
            </a:r>
            <a:r>
              <a:rPr lang="en-SG" sz="2400" dirty="0" smtClean="0"/>
              <a:t>accordingly</a:t>
            </a:r>
          </a:p>
          <a:p>
            <a:pPr marL="457200" lvl="1" indent="0">
              <a:buNone/>
            </a:pPr>
            <a:endParaRPr lang="en-SG" sz="2000" b="1" dirty="0" smtClean="0"/>
          </a:p>
          <a:p>
            <a:r>
              <a:rPr lang="en-SG" sz="2400" i="1" dirty="0" smtClean="0">
                <a:solidFill>
                  <a:schemeClr val="accent1">
                    <a:lumMod val="60000"/>
                    <a:lumOff val="40000"/>
                  </a:schemeClr>
                </a:solidFill>
              </a:rPr>
              <a:t>Groom</a:t>
            </a:r>
            <a:r>
              <a:rPr lang="en-SG" sz="2400" b="1" i="1" dirty="0" smtClean="0">
                <a:solidFill>
                  <a:schemeClr val="accent1">
                    <a:lumMod val="60000"/>
                    <a:lumOff val="40000"/>
                  </a:schemeClr>
                </a:solidFill>
              </a:rPr>
              <a:t> </a:t>
            </a:r>
            <a:r>
              <a:rPr lang="en-SG" sz="2400" i="1" dirty="0" smtClean="0"/>
              <a:t>yourself</a:t>
            </a:r>
          </a:p>
          <a:p>
            <a:endParaRPr lang="en-SG" sz="2400" i="1" dirty="0" smtClean="0"/>
          </a:p>
          <a:p>
            <a:r>
              <a:rPr lang="en-SG" sz="2400" i="1" dirty="0" smtClean="0">
                <a:solidFill>
                  <a:schemeClr val="accent1">
                    <a:lumMod val="60000"/>
                    <a:lumOff val="40000"/>
                  </a:schemeClr>
                </a:solidFill>
              </a:rPr>
              <a:t>Smell</a:t>
            </a:r>
            <a:r>
              <a:rPr lang="en-SG" sz="2400" b="1" i="1" dirty="0" smtClean="0">
                <a:solidFill>
                  <a:schemeClr val="accent1">
                    <a:lumMod val="60000"/>
                    <a:lumOff val="40000"/>
                  </a:schemeClr>
                </a:solidFill>
              </a:rPr>
              <a:t> </a:t>
            </a:r>
            <a:r>
              <a:rPr lang="en-SG" sz="2400" i="1" dirty="0" smtClean="0"/>
              <a:t>good</a:t>
            </a:r>
          </a:p>
          <a:p>
            <a:endParaRPr lang="en-SG" sz="2400" i="1" dirty="0" smtClean="0"/>
          </a:p>
          <a:p>
            <a:r>
              <a:rPr lang="en-SG" sz="2400" i="1" dirty="0" smtClean="0">
                <a:solidFill>
                  <a:schemeClr val="accent1">
                    <a:lumMod val="60000"/>
                    <a:lumOff val="40000"/>
                  </a:schemeClr>
                </a:solidFill>
              </a:rPr>
              <a:t>Feel </a:t>
            </a:r>
            <a:r>
              <a:rPr lang="en-SG" sz="2400" i="1" dirty="0" smtClean="0"/>
              <a:t>good</a:t>
            </a:r>
          </a:p>
        </p:txBody>
      </p:sp>
    </p:spTree>
    <p:extLst>
      <p:ext uri="{BB962C8B-B14F-4D97-AF65-F5344CB8AC3E}">
        <p14:creationId xmlns:p14="http://schemas.microsoft.com/office/powerpoint/2010/main" val="208794720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smtClean="0"/>
              <a:t>Dress accordingly</a:t>
            </a:r>
            <a:endParaRPr lang="en-SG" dirty="0"/>
          </a:p>
        </p:txBody>
      </p:sp>
      <p:sp>
        <p:nvSpPr>
          <p:cNvPr id="3" name="Content Placeholder 2"/>
          <p:cNvSpPr>
            <a:spLocks noGrp="1"/>
          </p:cNvSpPr>
          <p:nvPr>
            <p:ph idx="1"/>
          </p:nvPr>
        </p:nvSpPr>
        <p:spPr>
          <a:xfrm>
            <a:off x="0" y="1765087"/>
            <a:ext cx="7907283" cy="2136353"/>
          </a:xfrm>
        </p:spPr>
        <p:txBody>
          <a:bodyPr>
            <a:normAutofit/>
          </a:bodyPr>
          <a:lstStyle/>
          <a:p>
            <a:pPr lvl="1"/>
            <a:r>
              <a:rPr lang="en-SG" sz="2400" dirty="0" smtClean="0"/>
              <a:t>Smart casual ? Formal ? </a:t>
            </a:r>
            <a:r>
              <a:rPr lang="en-SG" sz="2400" b="1" dirty="0" smtClean="0">
                <a:solidFill>
                  <a:schemeClr val="accent1">
                    <a:lumMod val="60000"/>
                    <a:lumOff val="40000"/>
                  </a:schemeClr>
                </a:solidFill>
              </a:rPr>
              <a:t>Clarify</a:t>
            </a:r>
            <a:r>
              <a:rPr lang="en-SG" sz="2400" dirty="0" smtClean="0"/>
              <a:t> when in </a:t>
            </a:r>
            <a:r>
              <a:rPr lang="en-SG" sz="2400" b="1" dirty="0" smtClean="0">
                <a:solidFill>
                  <a:schemeClr val="accent1">
                    <a:lumMod val="60000"/>
                    <a:lumOff val="40000"/>
                  </a:schemeClr>
                </a:solidFill>
              </a:rPr>
              <a:t>doubt</a:t>
            </a:r>
          </a:p>
        </p:txBody>
      </p:sp>
      <p:pic>
        <p:nvPicPr>
          <p:cNvPr id="2050" name="Picture 2" descr="C:\Users\Shaun Lee\Desktop\Ridiculously-Saggy-Pants-02.jpg"/>
          <p:cNvPicPr>
            <a:picLocks noChangeAspect="1" noChangeArrowheads="1"/>
          </p:cNvPicPr>
          <p:nvPr/>
        </p:nvPicPr>
        <p:blipFill rotWithShape="1">
          <a:blip r:embed="rId3">
            <a:extLst>
              <a:ext uri="{28A0092B-C50C-407E-A947-70E740481C1C}">
                <a14:useLocalDpi xmlns:a14="http://schemas.microsoft.com/office/drawing/2010/main" val="0"/>
              </a:ext>
            </a:extLst>
          </a:blip>
          <a:srcRect l="43352" t="36013" r="15459" b="8284"/>
          <a:stretch/>
        </p:blipFill>
        <p:spPr bwMode="auto">
          <a:xfrm>
            <a:off x="556054" y="3546389"/>
            <a:ext cx="3138617" cy="2829698"/>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descr="C:\Users\Shaun Lee\Desktop\5847482_nikola-jovanovic-dons-smart-business-styles_8452151c_m.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33254" y="3342640"/>
            <a:ext cx="2250504" cy="337312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4450080" y="4680188"/>
            <a:ext cx="588623" cy="369332"/>
          </a:xfrm>
          <a:prstGeom prst="rect">
            <a:avLst/>
          </a:prstGeom>
          <a:noFill/>
        </p:spPr>
        <p:txBody>
          <a:bodyPr wrap="none" rtlCol="0">
            <a:spAutoFit/>
          </a:bodyPr>
          <a:lstStyle/>
          <a:p>
            <a:r>
              <a:rPr lang="en-SG" b="1" dirty="0" smtClean="0"/>
              <a:t>OR</a:t>
            </a:r>
            <a:r>
              <a:rPr lang="en-SG" dirty="0" smtClean="0"/>
              <a:t> </a:t>
            </a:r>
            <a:endParaRPr lang="en-SG" dirty="0"/>
          </a:p>
        </p:txBody>
      </p:sp>
    </p:spTree>
    <p:extLst>
      <p:ext uri="{BB962C8B-B14F-4D97-AF65-F5344CB8AC3E}">
        <p14:creationId xmlns:p14="http://schemas.microsoft.com/office/powerpoint/2010/main" val="2190962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fade">
                                      <p:cBhvr>
                                        <p:cTn id="7" dur="1000"/>
                                        <p:tgtEl>
                                          <p:spTgt spid="2050"/>
                                        </p:tgtEl>
                                      </p:cBhvr>
                                    </p:animEffect>
                                    <p:anim calcmode="lin" valueType="num">
                                      <p:cBhvr>
                                        <p:cTn id="8" dur="1000" fill="hold"/>
                                        <p:tgtEl>
                                          <p:spTgt spid="2050"/>
                                        </p:tgtEl>
                                        <p:attrNameLst>
                                          <p:attrName>ppt_x</p:attrName>
                                        </p:attrNameLst>
                                      </p:cBhvr>
                                      <p:tavLst>
                                        <p:tav tm="0">
                                          <p:val>
                                            <p:strVal val="#ppt_x"/>
                                          </p:val>
                                        </p:tav>
                                        <p:tav tm="100000">
                                          <p:val>
                                            <p:strVal val="#ppt_x"/>
                                          </p:val>
                                        </p:tav>
                                      </p:tavLst>
                                    </p:anim>
                                    <p:anim calcmode="lin" valueType="num">
                                      <p:cBhvr>
                                        <p:cTn id="9" dur="1000" fill="hold"/>
                                        <p:tgtEl>
                                          <p:spTgt spid="205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2051"/>
                                        </p:tgtEl>
                                        <p:attrNameLst>
                                          <p:attrName>style.visibility</p:attrName>
                                        </p:attrNameLst>
                                      </p:cBhvr>
                                      <p:to>
                                        <p:strVal val="visible"/>
                                      </p:to>
                                    </p:set>
                                    <p:animEffect transition="in" filter="fade">
                                      <p:cBhvr>
                                        <p:cTn id="19" dur="1000"/>
                                        <p:tgtEl>
                                          <p:spTgt spid="2051"/>
                                        </p:tgtEl>
                                      </p:cBhvr>
                                    </p:animEffect>
                                    <p:anim calcmode="lin" valueType="num">
                                      <p:cBhvr>
                                        <p:cTn id="20" dur="1000" fill="hold"/>
                                        <p:tgtEl>
                                          <p:spTgt spid="2051"/>
                                        </p:tgtEl>
                                        <p:attrNameLst>
                                          <p:attrName>ppt_x</p:attrName>
                                        </p:attrNameLst>
                                      </p:cBhvr>
                                      <p:tavLst>
                                        <p:tav tm="0">
                                          <p:val>
                                            <p:strVal val="#ppt_x"/>
                                          </p:val>
                                        </p:tav>
                                        <p:tav tm="100000">
                                          <p:val>
                                            <p:strVal val="#ppt_x"/>
                                          </p:val>
                                        </p:tav>
                                      </p:tavLst>
                                    </p:anim>
                                    <p:anim calcmode="lin" valueType="num">
                                      <p:cBhvr>
                                        <p:cTn id="21" dur="1000" fill="hold"/>
                                        <p:tgtEl>
                                          <p:spTgt spid="205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smtClean="0"/>
              <a:t>Groom yourself</a:t>
            </a:r>
            <a:endParaRPr lang="en-SG" dirty="0"/>
          </a:p>
        </p:txBody>
      </p:sp>
      <p:sp>
        <p:nvSpPr>
          <p:cNvPr id="3" name="Content Placeholder 2"/>
          <p:cNvSpPr>
            <a:spLocks noGrp="1"/>
          </p:cNvSpPr>
          <p:nvPr>
            <p:ph idx="1"/>
          </p:nvPr>
        </p:nvSpPr>
        <p:spPr>
          <a:xfrm>
            <a:off x="0" y="1690946"/>
            <a:ext cx="7937763" cy="2146513"/>
          </a:xfrm>
        </p:spPr>
        <p:txBody>
          <a:bodyPr>
            <a:normAutofit/>
          </a:bodyPr>
          <a:lstStyle/>
          <a:p>
            <a:pPr lvl="1"/>
            <a:r>
              <a:rPr lang="en-SG" sz="2400" i="1" dirty="0" smtClean="0"/>
              <a:t>Haircut, nails, facial hair</a:t>
            </a:r>
          </a:p>
        </p:txBody>
      </p:sp>
      <p:pic>
        <p:nvPicPr>
          <p:cNvPr id="3074" name="Picture 2" descr="C:\Users\Shaun Lee\Desktop\pineapple-hair-of-crazy-man.jpg"/>
          <p:cNvPicPr>
            <a:picLocks noChangeAspect="1" noChangeArrowheads="1"/>
          </p:cNvPicPr>
          <p:nvPr/>
        </p:nvPicPr>
        <p:blipFill rotWithShape="1">
          <a:blip r:embed="rId3">
            <a:extLst>
              <a:ext uri="{28A0092B-C50C-407E-A947-70E740481C1C}">
                <a14:useLocalDpi xmlns:a14="http://schemas.microsoft.com/office/drawing/2010/main" val="0"/>
              </a:ext>
            </a:extLst>
          </a:blip>
          <a:srcRect b="6473"/>
          <a:stretch/>
        </p:blipFill>
        <p:spPr bwMode="auto">
          <a:xfrm>
            <a:off x="970280" y="3254318"/>
            <a:ext cx="2524760" cy="3146482"/>
          </a:xfrm>
          <a:prstGeom prst="rect">
            <a:avLst/>
          </a:prstGeom>
          <a:noFill/>
          <a:extLst>
            <a:ext uri="{909E8E84-426E-40DD-AFC4-6F175D3DCCD1}">
              <a14:hiddenFill xmlns:a14="http://schemas.microsoft.com/office/drawing/2010/main">
                <a:solidFill>
                  <a:srgbClr val="FFFFFF"/>
                </a:solidFill>
              </a14:hiddenFill>
            </a:ext>
          </a:extLst>
        </p:spPr>
      </p:pic>
      <p:pic>
        <p:nvPicPr>
          <p:cNvPr id="3075" name="Picture 3" descr="C:\Users\Shaun Lee\Desktop\brokenandgone2_by_conhopper.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36478" y="3400079"/>
            <a:ext cx="3806613" cy="28549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0962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Effect transition="in" filter="fade">
                                      <p:cBhvr>
                                        <p:cTn id="7" dur="1000"/>
                                        <p:tgtEl>
                                          <p:spTgt spid="3074"/>
                                        </p:tgtEl>
                                      </p:cBhvr>
                                    </p:animEffect>
                                    <p:anim calcmode="lin" valueType="num">
                                      <p:cBhvr>
                                        <p:cTn id="8" dur="1000" fill="hold"/>
                                        <p:tgtEl>
                                          <p:spTgt spid="3074"/>
                                        </p:tgtEl>
                                        <p:attrNameLst>
                                          <p:attrName>ppt_x</p:attrName>
                                        </p:attrNameLst>
                                      </p:cBhvr>
                                      <p:tavLst>
                                        <p:tav tm="0">
                                          <p:val>
                                            <p:strVal val="#ppt_x"/>
                                          </p:val>
                                        </p:tav>
                                        <p:tav tm="100000">
                                          <p:val>
                                            <p:strVal val="#ppt_x"/>
                                          </p:val>
                                        </p:tav>
                                      </p:tavLst>
                                    </p:anim>
                                    <p:anim calcmode="lin" valueType="num">
                                      <p:cBhvr>
                                        <p:cTn id="9" dur="1000" fill="hold"/>
                                        <p:tgtEl>
                                          <p:spTgt spid="3074"/>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075"/>
                                        </p:tgtEl>
                                        <p:attrNameLst>
                                          <p:attrName>style.visibility</p:attrName>
                                        </p:attrNameLst>
                                      </p:cBhvr>
                                      <p:to>
                                        <p:strVal val="visible"/>
                                      </p:to>
                                    </p:set>
                                    <p:animEffect transition="in" filter="fade">
                                      <p:cBhvr>
                                        <p:cTn id="12" dur="1000"/>
                                        <p:tgtEl>
                                          <p:spTgt spid="3075"/>
                                        </p:tgtEl>
                                      </p:cBhvr>
                                    </p:animEffect>
                                    <p:anim calcmode="lin" valueType="num">
                                      <p:cBhvr>
                                        <p:cTn id="13" dur="1000" fill="hold"/>
                                        <p:tgtEl>
                                          <p:spTgt spid="3075"/>
                                        </p:tgtEl>
                                        <p:attrNameLst>
                                          <p:attrName>ppt_x</p:attrName>
                                        </p:attrNameLst>
                                      </p:cBhvr>
                                      <p:tavLst>
                                        <p:tav tm="0">
                                          <p:val>
                                            <p:strVal val="#ppt_x"/>
                                          </p:val>
                                        </p:tav>
                                        <p:tav tm="100000">
                                          <p:val>
                                            <p:strVal val="#ppt_x"/>
                                          </p:val>
                                        </p:tav>
                                      </p:tavLst>
                                    </p:anim>
                                    <p:anim calcmode="lin" valueType="num">
                                      <p:cBhvr>
                                        <p:cTn id="14" dur="1000" fill="hold"/>
                                        <p:tgtEl>
                                          <p:spTgt spid="307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smtClean="0"/>
              <a:t>Smell good</a:t>
            </a:r>
            <a:endParaRPr lang="en-SG" dirty="0"/>
          </a:p>
        </p:txBody>
      </p:sp>
      <p:sp>
        <p:nvSpPr>
          <p:cNvPr id="3" name="Content Placeholder 2"/>
          <p:cNvSpPr>
            <a:spLocks noGrp="1"/>
          </p:cNvSpPr>
          <p:nvPr>
            <p:ph idx="1"/>
          </p:nvPr>
        </p:nvSpPr>
        <p:spPr>
          <a:xfrm>
            <a:off x="0" y="1802157"/>
            <a:ext cx="9144000" cy="2497994"/>
          </a:xfrm>
        </p:spPr>
        <p:txBody>
          <a:bodyPr>
            <a:normAutofit/>
          </a:bodyPr>
          <a:lstStyle/>
          <a:p>
            <a:pPr lvl="1"/>
            <a:r>
              <a:rPr lang="en-SG" sz="2400" i="1" dirty="0" smtClean="0"/>
              <a:t>Deodorant instead of </a:t>
            </a:r>
            <a:r>
              <a:rPr lang="en-SG" sz="2400" b="1" i="1" dirty="0" smtClean="0">
                <a:solidFill>
                  <a:schemeClr val="accent1">
                    <a:lumMod val="60000"/>
                    <a:lumOff val="40000"/>
                  </a:schemeClr>
                </a:solidFill>
              </a:rPr>
              <a:t>overpowering</a:t>
            </a:r>
            <a:r>
              <a:rPr lang="en-SG" sz="2400" i="1" dirty="0" smtClean="0"/>
              <a:t> perfumes/cologne</a:t>
            </a:r>
          </a:p>
          <a:p>
            <a:pPr lvl="1"/>
            <a:r>
              <a:rPr lang="en-SG" sz="2400" i="1" dirty="0" smtClean="0"/>
              <a:t>Don’t smoke or eat right before interview</a:t>
            </a:r>
          </a:p>
        </p:txBody>
      </p:sp>
      <p:pic>
        <p:nvPicPr>
          <p:cNvPr id="4098" name="Picture 2" descr="C:\Users\Shaun Lee\Desktop\what-is-causing-my-bad-breath.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6296" y="3830320"/>
            <a:ext cx="3195343" cy="2767013"/>
          </a:xfrm>
          <a:prstGeom prst="rect">
            <a:avLst/>
          </a:prstGeom>
          <a:noFill/>
          <a:extLst>
            <a:ext uri="{909E8E84-426E-40DD-AFC4-6F175D3DCCD1}">
              <a14:hiddenFill xmlns:a14="http://schemas.microsoft.com/office/drawing/2010/main">
                <a:solidFill>
                  <a:srgbClr val="FFFFFF"/>
                </a:solidFill>
              </a14:hiddenFill>
            </a:ext>
          </a:extLst>
        </p:spPr>
      </p:pic>
      <p:pic>
        <p:nvPicPr>
          <p:cNvPr id="4099" name="Picture 3" descr="C:\Users\Shaun Lee\Desktop\article-1107628-02F7B77E000005DC-186_468x163.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89794" y="4546102"/>
            <a:ext cx="3834446" cy="13354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0962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animEffect transition="in" filter="fade">
                                      <p:cBhvr>
                                        <p:cTn id="7" dur="1000"/>
                                        <p:tgtEl>
                                          <p:spTgt spid="4098"/>
                                        </p:tgtEl>
                                      </p:cBhvr>
                                    </p:animEffect>
                                    <p:anim calcmode="lin" valueType="num">
                                      <p:cBhvr>
                                        <p:cTn id="8" dur="1000" fill="hold"/>
                                        <p:tgtEl>
                                          <p:spTgt spid="4098"/>
                                        </p:tgtEl>
                                        <p:attrNameLst>
                                          <p:attrName>ppt_x</p:attrName>
                                        </p:attrNameLst>
                                      </p:cBhvr>
                                      <p:tavLst>
                                        <p:tav tm="0">
                                          <p:val>
                                            <p:strVal val="#ppt_x"/>
                                          </p:val>
                                        </p:tav>
                                        <p:tav tm="100000">
                                          <p:val>
                                            <p:strVal val="#ppt_x"/>
                                          </p:val>
                                        </p:tav>
                                      </p:tavLst>
                                    </p:anim>
                                    <p:anim calcmode="lin" valueType="num">
                                      <p:cBhvr>
                                        <p:cTn id="9" dur="1000" fill="hold"/>
                                        <p:tgtEl>
                                          <p:spTgt spid="4098"/>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anim calcmode="lin" valueType="num">
                                      <p:cBhvr>
                                        <p:cTn id="13"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4099"/>
                                        </p:tgtEl>
                                        <p:attrNameLst>
                                          <p:attrName>style.visibility</p:attrName>
                                        </p:attrNameLst>
                                      </p:cBhvr>
                                      <p:to>
                                        <p:strVal val="visible"/>
                                      </p:to>
                                    </p:set>
                                    <p:animEffect transition="in" filter="fade">
                                      <p:cBhvr>
                                        <p:cTn id="17" dur="1000"/>
                                        <p:tgtEl>
                                          <p:spTgt spid="4099"/>
                                        </p:tgtEl>
                                      </p:cBhvr>
                                    </p:animEffect>
                                    <p:anim calcmode="lin" valueType="num">
                                      <p:cBhvr>
                                        <p:cTn id="18" dur="1000" fill="hold"/>
                                        <p:tgtEl>
                                          <p:spTgt spid="4099"/>
                                        </p:tgtEl>
                                        <p:attrNameLst>
                                          <p:attrName>ppt_x</p:attrName>
                                        </p:attrNameLst>
                                      </p:cBhvr>
                                      <p:tavLst>
                                        <p:tav tm="0">
                                          <p:val>
                                            <p:strVal val="#ppt_x"/>
                                          </p:val>
                                        </p:tav>
                                        <p:tav tm="100000">
                                          <p:val>
                                            <p:strVal val="#ppt_x"/>
                                          </p:val>
                                        </p:tav>
                                      </p:tavLst>
                                    </p:anim>
                                    <p:anim calcmode="lin" valueType="num">
                                      <p:cBhvr>
                                        <p:cTn id="19" dur="1000" fill="hold"/>
                                        <p:tgtEl>
                                          <p:spTgt spid="409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值得引用的">
  <a:themeElements>
    <a:clrScheme name="值得引用的">
      <a:dk1>
        <a:sysClr val="windowText" lastClr="000000"/>
      </a:dk1>
      <a:lt1>
        <a:sysClr val="window" lastClr="FFFFFF"/>
      </a:lt1>
      <a:dk2>
        <a:srgbClr val="212121"/>
      </a:dk2>
      <a:lt2>
        <a:srgbClr val="636363"/>
      </a:lt2>
      <a:accent1>
        <a:srgbClr val="00C6BB"/>
      </a:accent1>
      <a:accent2>
        <a:srgbClr val="6FEBA0"/>
      </a:accent2>
      <a:accent3>
        <a:srgbClr val="B6DF5E"/>
      </a:accent3>
      <a:accent4>
        <a:srgbClr val="EFB251"/>
      </a:accent4>
      <a:accent5>
        <a:srgbClr val="EF755F"/>
      </a:accent5>
      <a:accent6>
        <a:srgbClr val="ED515C"/>
      </a:accent6>
      <a:hlink>
        <a:srgbClr val="8F8F8F"/>
      </a:hlink>
      <a:folHlink>
        <a:srgbClr val="A5A5A5"/>
      </a:folHlink>
    </a:clrScheme>
    <a:fontScheme name="值得引用的">
      <a:majorFont>
        <a:latin typeface="Century Gothic"/>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值得引用的">
      <a:fillStyleLst>
        <a:solidFill>
          <a:schemeClr val="phClr"/>
        </a:solidFill>
        <a:gradFill rotWithShape="1">
          <a:gsLst>
            <a:gs pos="0">
              <a:schemeClr val="phClr">
                <a:tint val="80000"/>
                <a:lumMod val="105000"/>
              </a:schemeClr>
            </a:gs>
            <a:gs pos="100000">
              <a:schemeClr val="phClr">
                <a:tint val="90000"/>
              </a:schemeClr>
            </a:gs>
          </a:gsLst>
          <a:lin ang="5400000" scaled="0"/>
        </a:gradFill>
        <a:blipFill rotWithShape="1">
          <a:blip xmlns:r="http://schemas.openxmlformats.org/officeDocument/2006/relationships" r:embed="rId1">
            <a:duotone>
              <a:schemeClr val="phClr">
                <a:tint val="98000"/>
                <a:lumMod val="102000"/>
              </a:schemeClr>
              <a:schemeClr val="phClr">
                <a:shade val="98000"/>
                <a:lumMod val="98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effectStyle>
        <a:effectStyle>
          <a:effectLst>
            <a:innerShdw blurRad="63500" dist="25400" dir="13500000">
              <a:srgbClr val="000000">
                <a:alpha val="75000"/>
              </a:srgbClr>
            </a:innerShdw>
          </a:effectLst>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Quotable" id="{39EC5628-30ED-4578-ACD8-9820EDB8E15A}" vid="{6F3559E9-1A4C-49D8-94D4-F41003531C49}"/>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引用</Template>
  <TotalTime>1919</TotalTime>
  <Words>1714</Words>
  <Application>Microsoft Office PowerPoint</Application>
  <PresentationFormat>On-screen Show (4:3)</PresentationFormat>
  <Paragraphs>231</Paragraphs>
  <Slides>33</Slides>
  <Notes>18</Notes>
  <HiddenSlides>2</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33</vt:i4>
      </vt:variant>
    </vt:vector>
  </HeadingPairs>
  <TitlesOfParts>
    <vt:vector size="39" baseType="lpstr">
      <vt:lpstr>宋体</vt:lpstr>
      <vt:lpstr>Calibri</vt:lpstr>
      <vt:lpstr>Century Gothic</vt:lpstr>
      <vt:lpstr>Trebuchet MS</vt:lpstr>
      <vt:lpstr>Wingdings 2</vt:lpstr>
      <vt:lpstr>值得引用的</vt:lpstr>
      <vt:lpstr>Interview Skills</vt:lpstr>
      <vt:lpstr>What’s covered ?</vt:lpstr>
      <vt:lpstr>Did you know?</vt:lpstr>
      <vt:lpstr>Know thyself</vt:lpstr>
      <vt:lpstr>Know thy “enemy”</vt:lpstr>
      <vt:lpstr>First Impression counts</vt:lpstr>
      <vt:lpstr>Dress accordingly</vt:lpstr>
      <vt:lpstr>Groom yourself</vt:lpstr>
      <vt:lpstr>Smell good</vt:lpstr>
      <vt:lpstr>Feel good</vt:lpstr>
      <vt:lpstr>Preparing for success </vt:lpstr>
      <vt:lpstr>General skills: “Do's</vt:lpstr>
      <vt:lpstr>Manage your mind</vt:lpstr>
      <vt:lpstr>Give relevant answers</vt:lpstr>
      <vt:lpstr>Give relevant answers</vt:lpstr>
      <vt:lpstr>Know better from questions</vt:lpstr>
      <vt:lpstr>General skills: “Don’t”s</vt:lpstr>
      <vt:lpstr>Communications</vt:lpstr>
      <vt:lpstr>Communications</vt:lpstr>
      <vt:lpstr>Communication</vt:lpstr>
      <vt:lpstr>Communications</vt:lpstr>
      <vt:lpstr>Communications</vt:lpstr>
      <vt:lpstr>Behaviour</vt:lpstr>
      <vt:lpstr>Personal grooming</vt:lpstr>
      <vt:lpstr>Personal grooming</vt:lpstr>
      <vt:lpstr>Common Questions</vt:lpstr>
      <vt:lpstr>Tell me about yourself.</vt:lpstr>
      <vt:lpstr>What is your weaknesses?</vt:lpstr>
      <vt:lpstr>Why did you leave your last job?</vt:lpstr>
      <vt:lpstr>Where do you see yourself in five years?</vt:lpstr>
      <vt:lpstr>Summing it up…</vt:lpstr>
      <vt:lpstr>References</vt:lpstr>
      <vt:lpstr>Q&amp;A</vt:lpstr>
    </vt:vector>
  </TitlesOfParts>
  <Company>National University of Singapore</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Interview Skills</dc:title>
  <dc:creator>Ruomu Hou</dc:creator>
  <cp:lastModifiedBy>Julian Chan</cp:lastModifiedBy>
  <cp:revision>95</cp:revision>
  <dcterms:created xsi:type="dcterms:W3CDTF">2016-01-29T12:06:22Z</dcterms:created>
  <dcterms:modified xsi:type="dcterms:W3CDTF">2016-02-17T14:15:55Z</dcterms:modified>
</cp:coreProperties>
</file>